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56" r:id="rId2"/>
    <p:sldId id="277" r:id="rId3"/>
    <p:sldId id="267" r:id="rId4"/>
    <p:sldId id="257" r:id="rId5"/>
    <p:sldId id="268" r:id="rId6"/>
    <p:sldId id="295" r:id="rId7"/>
    <p:sldId id="296" r:id="rId8"/>
    <p:sldId id="278" r:id="rId9"/>
    <p:sldId id="270" r:id="rId10"/>
    <p:sldId id="276" r:id="rId11"/>
    <p:sldId id="260" r:id="rId12"/>
    <p:sldId id="284" r:id="rId13"/>
    <p:sldId id="283" r:id="rId14"/>
    <p:sldId id="285" r:id="rId15"/>
    <p:sldId id="288" r:id="rId16"/>
    <p:sldId id="286" r:id="rId17"/>
    <p:sldId id="289" r:id="rId18"/>
    <p:sldId id="287" r:id="rId19"/>
    <p:sldId id="262" r:id="rId20"/>
    <p:sldId id="258" r:id="rId21"/>
    <p:sldId id="265" r:id="rId22"/>
    <p:sldId id="273" r:id="rId23"/>
    <p:sldId id="282" r:id="rId24"/>
    <p:sldId id="294" r:id="rId25"/>
    <p:sldId id="271" r:id="rId26"/>
    <p:sldId id="293" r:id="rId27"/>
    <p:sldId id="266" r:id="rId28"/>
    <p:sldId id="279" r:id="rId29"/>
    <p:sldId id="259" r:id="rId30"/>
    <p:sldId id="264" r:id="rId31"/>
    <p:sldId id="291"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895" autoAdjust="0"/>
    <p:restoredTop sz="94660"/>
  </p:normalViewPr>
  <p:slideViewPr>
    <p:cSldViewPr snapToGrid="0">
      <p:cViewPr varScale="1">
        <p:scale>
          <a:sx n="71" d="100"/>
          <a:sy n="71" d="100"/>
        </p:scale>
        <p:origin x="9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BC42830-A67F-4041-BBC4-0BCEF84F004E}" type="datetimeFigureOut">
              <a:rPr lang="en-US" smtClean="0"/>
              <a:t>10/14/2017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639165-27B1-46CE-891B-36DF58841C65}" type="slidenum">
              <a:rPr lang="en-US" smtClean="0"/>
              <a:t>‹#›</a:t>
            </a:fld>
            <a:endParaRPr lang="en-US"/>
          </a:p>
        </p:txBody>
      </p:sp>
    </p:spTree>
    <p:extLst>
      <p:ext uri="{BB962C8B-B14F-4D97-AF65-F5344CB8AC3E}">
        <p14:creationId xmlns:p14="http://schemas.microsoft.com/office/powerpoint/2010/main" val="10801641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59BAE8-549E-49E6-92C7-FC7964489DAC}" type="datetimeFigureOut">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B96E1-5719-46F1-AECE-0015A4A74A9D}" type="slidenum">
              <a:rPr lang="en-US" smtClean="0"/>
              <a:t>‹#›</a:t>
            </a:fld>
            <a:endParaRPr lang="en-US"/>
          </a:p>
        </p:txBody>
      </p:sp>
    </p:spTree>
    <p:extLst>
      <p:ext uri="{BB962C8B-B14F-4D97-AF65-F5344CB8AC3E}">
        <p14:creationId xmlns:p14="http://schemas.microsoft.com/office/powerpoint/2010/main" val="3212308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59BAE8-549E-49E6-92C7-FC7964489DAC}" type="datetimeFigureOut">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B96E1-5719-46F1-AECE-0015A4A74A9D}" type="slidenum">
              <a:rPr lang="en-US" smtClean="0"/>
              <a:t>‹#›</a:t>
            </a:fld>
            <a:endParaRPr lang="en-US"/>
          </a:p>
        </p:txBody>
      </p:sp>
    </p:spTree>
    <p:extLst>
      <p:ext uri="{BB962C8B-B14F-4D97-AF65-F5344CB8AC3E}">
        <p14:creationId xmlns:p14="http://schemas.microsoft.com/office/powerpoint/2010/main" val="250459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59BAE8-549E-49E6-92C7-FC7964489DAC}" type="datetimeFigureOut">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B96E1-5719-46F1-AECE-0015A4A74A9D}" type="slidenum">
              <a:rPr lang="en-US" smtClean="0"/>
              <a:t>‹#›</a:t>
            </a:fld>
            <a:endParaRPr lang="en-US"/>
          </a:p>
        </p:txBody>
      </p:sp>
    </p:spTree>
    <p:extLst>
      <p:ext uri="{BB962C8B-B14F-4D97-AF65-F5344CB8AC3E}">
        <p14:creationId xmlns:p14="http://schemas.microsoft.com/office/powerpoint/2010/main" val="1313287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59BAE8-549E-49E6-92C7-FC7964489DAC}" type="datetimeFigureOut">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B96E1-5719-46F1-AECE-0015A4A74A9D}" type="slidenum">
              <a:rPr lang="en-US" smtClean="0"/>
              <a:t>‹#›</a:t>
            </a:fld>
            <a:endParaRPr lang="en-US"/>
          </a:p>
        </p:txBody>
      </p:sp>
    </p:spTree>
    <p:extLst>
      <p:ext uri="{BB962C8B-B14F-4D97-AF65-F5344CB8AC3E}">
        <p14:creationId xmlns:p14="http://schemas.microsoft.com/office/powerpoint/2010/main" val="123746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59BAE8-549E-49E6-92C7-FC7964489DAC}" type="datetimeFigureOut">
              <a:rPr lang="en-US" smtClean="0"/>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B96E1-5719-46F1-AECE-0015A4A74A9D}" type="slidenum">
              <a:rPr lang="en-US" smtClean="0"/>
              <a:t>‹#›</a:t>
            </a:fld>
            <a:endParaRPr lang="en-US"/>
          </a:p>
        </p:txBody>
      </p:sp>
    </p:spTree>
    <p:extLst>
      <p:ext uri="{BB962C8B-B14F-4D97-AF65-F5344CB8AC3E}">
        <p14:creationId xmlns:p14="http://schemas.microsoft.com/office/powerpoint/2010/main" val="2780437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59BAE8-549E-49E6-92C7-FC7964489DAC}" type="datetimeFigureOut">
              <a:rPr lang="en-US" smtClean="0"/>
              <a:t>10/14/2017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B96E1-5719-46F1-AECE-0015A4A74A9D}" type="slidenum">
              <a:rPr lang="en-US" smtClean="0"/>
              <a:t>‹#›</a:t>
            </a:fld>
            <a:endParaRPr lang="en-US"/>
          </a:p>
        </p:txBody>
      </p:sp>
    </p:spTree>
    <p:extLst>
      <p:ext uri="{BB962C8B-B14F-4D97-AF65-F5344CB8AC3E}">
        <p14:creationId xmlns:p14="http://schemas.microsoft.com/office/powerpoint/2010/main" val="881459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59BAE8-549E-49E6-92C7-FC7964489DAC}" type="datetimeFigureOut">
              <a:rPr lang="en-US" smtClean="0"/>
              <a:t>10/14/2017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BB96E1-5719-46F1-AECE-0015A4A74A9D}" type="slidenum">
              <a:rPr lang="en-US" smtClean="0"/>
              <a:t>‹#›</a:t>
            </a:fld>
            <a:endParaRPr lang="en-US"/>
          </a:p>
        </p:txBody>
      </p:sp>
    </p:spTree>
    <p:extLst>
      <p:ext uri="{BB962C8B-B14F-4D97-AF65-F5344CB8AC3E}">
        <p14:creationId xmlns:p14="http://schemas.microsoft.com/office/powerpoint/2010/main" val="2732060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59BAE8-549E-49E6-92C7-FC7964489DAC}" type="datetimeFigureOut">
              <a:rPr lang="en-US" smtClean="0"/>
              <a:t>10/14/2017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BB96E1-5719-46F1-AECE-0015A4A74A9D}" type="slidenum">
              <a:rPr lang="en-US" smtClean="0"/>
              <a:t>‹#›</a:t>
            </a:fld>
            <a:endParaRPr lang="en-US"/>
          </a:p>
        </p:txBody>
      </p:sp>
    </p:spTree>
    <p:extLst>
      <p:ext uri="{BB962C8B-B14F-4D97-AF65-F5344CB8AC3E}">
        <p14:creationId xmlns:p14="http://schemas.microsoft.com/office/powerpoint/2010/main" val="1911832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9BAE8-549E-49E6-92C7-FC7964489DAC}" type="datetimeFigureOut">
              <a:rPr lang="en-US" smtClean="0"/>
              <a:t>10/14/2017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BB96E1-5719-46F1-AECE-0015A4A74A9D}" type="slidenum">
              <a:rPr lang="en-US" smtClean="0"/>
              <a:t>‹#›</a:t>
            </a:fld>
            <a:endParaRPr lang="en-US"/>
          </a:p>
        </p:txBody>
      </p:sp>
    </p:spTree>
    <p:extLst>
      <p:ext uri="{BB962C8B-B14F-4D97-AF65-F5344CB8AC3E}">
        <p14:creationId xmlns:p14="http://schemas.microsoft.com/office/powerpoint/2010/main" val="3226262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59BAE8-549E-49E6-92C7-FC7964489DAC}" type="datetimeFigureOut">
              <a:rPr lang="en-US" smtClean="0"/>
              <a:t>10/14/2017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B96E1-5719-46F1-AECE-0015A4A74A9D}" type="slidenum">
              <a:rPr lang="en-US" smtClean="0"/>
              <a:t>‹#›</a:t>
            </a:fld>
            <a:endParaRPr lang="en-US"/>
          </a:p>
        </p:txBody>
      </p:sp>
    </p:spTree>
    <p:extLst>
      <p:ext uri="{BB962C8B-B14F-4D97-AF65-F5344CB8AC3E}">
        <p14:creationId xmlns:p14="http://schemas.microsoft.com/office/powerpoint/2010/main" val="2744852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59BAE8-549E-49E6-92C7-FC7964489DAC}" type="datetimeFigureOut">
              <a:rPr lang="en-US" smtClean="0"/>
              <a:t>10/14/2017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B96E1-5719-46F1-AECE-0015A4A74A9D}" type="slidenum">
              <a:rPr lang="en-US" smtClean="0"/>
              <a:t>‹#›</a:t>
            </a:fld>
            <a:endParaRPr lang="en-US"/>
          </a:p>
        </p:txBody>
      </p:sp>
    </p:spTree>
    <p:extLst>
      <p:ext uri="{BB962C8B-B14F-4D97-AF65-F5344CB8AC3E}">
        <p14:creationId xmlns:p14="http://schemas.microsoft.com/office/powerpoint/2010/main" val="3329688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9BAE8-549E-49E6-92C7-FC7964489DAC}" type="datetimeFigureOut">
              <a:rPr lang="en-US" smtClean="0"/>
              <a:t>10/14/2017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BB96E1-5719-46F1-AECE-0015A4A74A9D}" type="slidenum">
              <a:rPr lang="en-US" smtClean="0"/>
              <a:t>‹#›</a:t>
            </a:fld>
            <a:endParaRPr lang="en-US"/>
          </a:p>
        </p:txBody>
      </p:sp>
    </p:spTree>
    <p:extLst>
      <p:ext uri="{BB962C8B-B14F-4D97-AF65-F5344CB8AC3E}">
        <p14:creationId xmlns:p14="http://schemas.microsoft.com/office/powerpoint/2010/main" val="1677054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georgiasouthern.edu/ijsot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goo.gl/forms/qhrZRkehbBUk7wuo2" TargetMode="Externa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5668" y="1378039"/>
            <a:ext cx="9144000" cy="2223998"/>
          </a:xfrm>
        </p:spPr>
        <p:txBody>
          <a:bodyPr>
            <a:noAutofit/>
          </a:bodyPr>
          <a:lstStyle/>
          <a:p>
            <a:r>
              <a:rPr lang="en-US" sz="5000" b="1" dirty="0"/>
              <a:t>E-literacy in ESL classes, are we really preparing students for digital communication</a:t>
            </a:r>
            <a:r>
              <a:rPr lang="en-US" sz="4800" b="1" dirty="0"/>
              <a:t/>
            </a:r>
            <a:br>
              <a:rPr lang="en-US" sz="4800" b="1" dirty="0"/>
            </a:br>
            <a:endParaRPr lang="en-US" sz="4800" b="1" dirty="0"/>
          </a:p>
        </p:txBody>
      </p:sp>
      <p:sp>
        <p:nvSpPr>
          <p:cNvPr id="3" name="Subtitle 2"/>
          <p:cNvSpPr>
            <a:spLocks noGrp="1"/>
          </p:cNvSpPr>
          <p:nvPr>
            <p:ph type="subTitle" idx="1"/>
          </p:nvPr>
        </p:nvSpPr>
        <p:spPr>
          <a:xfrm>
            <a:off x="1524000" y="3602037"/>
            <a:ext cx="9144000" cy="2193455"/>
          </a:xfrm>
        </p:spPr>
        <p:txBody>
          <a:bodyPr>
            <a:normAutofit fontScale="85000" lnSpcReduction="20000"/>
          </a:bodyPr>
          <a:lstStyle/>
          <a:p>
            <a:r>
              <a:rPr lang="en-US" sz="3000" b="1" dirty="0" smtClean="0"/>
              <a:t>FFLA 2017</a:t>
            </a:r>
          </a:p>
          <a:p>
            <a:r>
              <a:rPr lang="en-US" b="1" dirty="0" smtClean="0"/>
              <a:t>Saint-Petersburg</a:t>
            </a:r>
          </a:p>
          <a:p>
            <a:r>
              <a:rPr lang="en-US" b="1" dirty="0" smtClean="0"/>
              <a:t>Geraldine Blattner </a:t>
            </a:r>
          </a:p>
          <a:p>
            <a:r>
              <a:rPr lang="en-US" b="1" dirty="0" smtClean="0"/>
              <a:t>&amp; </a:t>
            </a:r>
          </a:p>
          <a:p>
            <a:r>
              <a:rPr lang="en-US" b="1" dirty="0" smtClean="0"/>
              <a:t>Danielle Dionne</a:t>
            </a:r>
          </a:p>
          <a:p>
            <a:r>
              <a:rPr lang="en-US" b="1" dirty="0" smtClean="0"/>
              <a:t>Florida Atlantic University</a:t>
            </a:r>
            <a:endParaRPr lang="en-US" b="1" dirty="0"/>
          </a:p>
        </p:txBody>
      </p:sp>
      <p:pic>
        <p:nvPicPr>
          <p:cNvPr id="2050" name="Picture 2" descr="Image result for electronic politen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4597" y="4163899"/>
            <a:ext cx="4286250" cy="257175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electronic politen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673" y="4163898"/>
            <a:ext cx="4286250" cy="2571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415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a:xfrm>
            <a:off x="838200" y="1465729"/>
            <a:ext cx="10515600" cy="4711234"/>
          </a:xfrm>
        </p:spPr>
        <p:txBody>
          <a:bodyPr>
            <a:normAutofit/>
          </a:bodyPr>
          <a:lstStyle/>
          <a:p>
            <a:pPr marL="0" indent="0">
              <a:buNone/>
            </a:pPr>
            <a:r>
              <a:rPr lang="en-US" dirty="0" smtClean="0"/>
              <a:t>Participants: 55</a:t>
            </a:r>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4181107142"/>
              </p:ext>
            </p:extLst>
          </p:nvPr>
        </p:nvGraphicFramePr>
        <p:xfrm>
          <a:off x="700908" y="2516505"/>
          <a:ext cx="10518422" cy="2834640"/>
        </p:xfrm>
        <a:graphic>
          <a:graphicData uri="http://schemas.openxmlformats.org/drawingml/2006/table">
            <a:tbl>
              <a:tblPr firstRow="1" bandRow="1">
                <a:tableStyleId>{2D5ABB26-0587-4C30-8999-92F81FD0307C}</a:tableStyleId>
              </a:tblPr>
              <a:tblGrid>
                <a:gridCol w="5122333"/>
                <a:gridCol w="5396089"/>
              </a:tblGrid>
              <a:tr h="489168">
                <a:tc>
                  <a:txBody>
                    <a:bodyPr/>
                    <a:lstStyle/>
                    <a:p>
                      <a:pPr marL="457200" indent="-457200">
                        <a:buFont typeface="Arial" charset="0"/>
                        <a:buChar char="•"/>
                      </a:pPr>
                      <a:r>
                        <a:rPr lang="en-US" sz="2800" dirty="0" smtClean="0"/>
                        <a:t>22 Faculty</a:t>
                      </a:r>
                      <a:endParaRPr lang="en-US" sz="2800" dirty="0"/>
                    </a:p>
                  </a:txBody>
                  <a:tcPr/>
                </a:tc>
                <a:tc>
                  <a:txBody>
                    <a:bodyPr/>
                    <a:lstStyle/>
                    <a:p>
                      <a:pPr marL="457200" indent="-457200">
                        <a:buFont typeface="Arial" charset="0"/>
                        <a:buChar char="•"/>
                      </a:pPr>
                      <a:r>
                        <a:rPr lang="en-US" sz="2800" dirty="0" smtClean="0"/>
                        <a:t>33 Students</a:t>
                      </a:r>
                      <a:endParaRPr lang="en-US" sz="2800" dirty="0"/>
                    </a:p>
                  </a:txBody>
                  <a:tcPr/>
                </a:tc>
              </a:tr>
              <a:tr h="489168">
                <a:tc>
                  <a:txBody>
                    <a:bodyPr/>
                    <a:lstStyle/>
                    <a:p>
                      <a:pPr marL="914400" lvl="1" indent="-457200">
                        <a:buFont typeface="Arial" charset="0"/>
                        <a:buChar char="•"/>
                      </a:pPr>
                      <a:r>
                        <a:rPr lang="en-US" sz="2800" dirty="0" smtClean="0"/>
                        <a:t>50% between 36-45</a:t>
                      </a:r>
                    </a:p>
                    <a:p>
                      <a:pPr marL="914400" lvl="1" indent="-457200">
                        <a:buFont typeface="Arial" charset="0"/>
                        <a:buChar char="•"/>
                      </a:pPr>
                      <a:r>
                        <a:rPr lang="en-US" sz="2800" dirty="0" smtClean="0"/>
                        <a:t>27% between 46-55</a:t>
                      </a:r>
                    </a:p>
                    <a:p>
                      <a:pPr marL="914400" lvl="1" indent="-457200">
                        <a:buFont typeface="Arial" charset="0"/>
                        <a:buChar char="•"/>
                      </a:pPr>
                      <a:r>
                        <a:rPr lang="en-US" sz="2800" dirty="0" smtClean="0"/>
                        <a:t>14% 55+</a:t>
                      </a:r>
                    </a:p>
                    <a:p>
                      <a:pPr marL="914400" lvl="1" indent="-457200">
                        <a:buFont typeface="Arial" charset="0"/>
                        <a:buChar char="•"/>
                      </a:pPr>
                      <a:r>
                        <a:rPr lang="en-US" sz="2800" dirty="0" smtClean="0"/>
                        <a:t>9%</a:t>
                      </a:r>
                      <a:r>
                        <a:rPr lang="en-US" sz="2800" baseline="0" dirty="0" smtClean="0"/>
                        <a:t> between 26-35</a:t>
                      </a:r>
                      <a:endParaRPr lang="en-US" sz="2800" dirty="0"/>
                    </a:p>
                  </a:txBody>
                  <a:tcPr/>
                </a:tc>
                <a:tc>
                  <a:txBody>
                    <a:bodyPr/>
                    <a:lstStyle/>
                    <a:p>
                      <a:pPr marL="914400" lvl="1" indent="-457200">
                        <a:buFont typeface="Arial" charset="0"/>
                        <a:buChar char="•"/>
                      </a:pPr>
                      <a:r>
                        <a:rPr lang="en-US" sz="2800" dirty="0" smtClean="0"/>
                        <a:t>Average age:</a:t>
                      </a:r>
                      <a:r>
                        <a:rPr lang="en-US" sz="2800" baseline="0" dirty="0" smtClean="0"/>
                        <a:t> 28</a:t>
                      </a:r>
                    </a:p>
                    <a:p>
                      <a:pPr marL="914400" marR="0" lvl="1" indent="-457200" algn="l" defTabSz="914400" rtl="0" eaLnBrk="1" fontAlgn="auto" latinLnBrk="0" hangingPunct="1">
                        <a:lnSpc>
                          <a:spcPct val="100000"/>
                        </a:lnSpc>
                        <a:spcBef>
                          <a:spcPts val="0"/>
                        </a:spcBef>
                        <a:spcAft>
                          <a:spcPts val="0"/>
                        </a:spcAft>
                        <a:buClrTx/>
                        <a:buSzTx/>
                        <a:buFont typeface="Arial" charset="0"/>
                        <a:buChar char="•"/>
                        <a:tabLst/>
                        <a:defRPr/>
                      </a:pPr>
                      <a:r>
                        <a:rPr lang="en-US" sz="2800" dirty="0" smtClean="0"/>
                        <a:t>30 females, 3 males</a:t>
                      </a:r>
                    </a:p>
                    <a:p>
                      <a:pPr marL="914400" marR="0" lvl="1" indent="-457200" algn="l" defTabSz="914400" rtl="0" eaLnBrk="1" fontAlgn="auto" latinLnBrk="0" hangingPunct="1">
                        <a:lnSpc>
                          <a:spcPct val="100000"/>
                        </a:lnSpc>
                        <a:spcBef>
                          <a:spcPts val="0"/>
                        </a:spcBef>
                        <a:spcAft>
                          <a:spcPts val="0"/>
                        </a:spcAft>
                        <a:buClrTx/>
                        <a:buSzTx/>
                        <a:buFont typeface="Arial" charset="0"/>
                        <a:buChar char="•"/>
                        <a:tabLst/>
                        <a:defRPr/>
                      </a:pPr>
                      <a:r>
                        <a:rPr lang="en-US" sz="2800" dirty="0" smtClean="0"/>
                        <a:t>3</a:t>
                      </a:r>
                      <a:r>
                        <a:rPr lang="en-US" sz="2800" baseline="30000" dirty="0" smtClean="0"/>
                        <a:t>rd</a:t>
                      </a:r>
                      <a:r>
                        <a:rPr lang="en-US" sz="2800" dirty="0" smtClean="0"/>
                        <a:t> ,</a:t>
                      </a:r>
                      <a:r>
                        <a:rPr lang="en-US" sz="2800" baseline="0" dirty="0" smtClean="0"/>
                        <a:t> 4</a:t>
                      </a:r>
                      <a:r>
                        <a:rPr lang="en-US" sz="2800" baseline="30000" dirty="0" smtClean="0"/>
                        <a:t>th</a:t>
                      </a:r>
                      <a:r>
                        <a:rPr lang="en-US" sz="2800" baseline="0" dirty="0" smtClean="0"/>
                        <a:t> and grad students</a:t>
                      </a:r>
                      <a:endParaRPr lang="en-US" sz="2800" dirty="0" smtClean="0"/>
                    </a:p>
                  </a:txBody>
                  <a:tcPr/>
                </a:tc>
              </a:tr>
              <a:tr h="489168">
                <a:tc>
                  <a:txBody>
                    <a:bodyPr/>
                    <a:lstStyle/>
                    <a:p>
                      <a:pPr marL="914400" lvl="1" indent="-457200">
                        <a:buFont typeface="Arial" charset="0"/>
                        <a:buChar char="•"/>
                      </a:pPr>
                      <a:r>
                        <a:rPr lang="en-US" sz="2800" dirty="0" smtClean="0"/>
                        <a:t>14 females, 8</a:t>
                      </a:r>
                      <a:r>
                        <a:rPr lang="en-US" sz="2800" baseline="0" dirty="0" smtClean="0"/>
                        <a:t> males</a:t>
                      </a:r>
                    </a:p>
                  </a:txBody>
                  <a:tcPr/>
                </a:tc>
                <a:tc>
                  <a:txBody>
                    <a:bodyPr/>
                    <a:lstStyle/>
                    <a:p>
                      <a:pPr marL="914400" lvl="1" indent="-457200">
                        <a:buFont typeface="Arial" charset="0"/>
                        <a:buChar char="•"/>
                      </a:pPr>
                      <a:endParaRPr lang="en-US" sz="2800" dirty="0"/>
                    </a:p>
                  </a:txBody>
                  <a:tcPr/>
                </a:tc>
              </a:tr>
            </a:tbl>
          </a:graphicData>
        </a:graphic>
      </p:graphicFrame>
    </p:spTree>
    <p:extLst>
      <p:ext uri="{BB962C8B-B14F-4D97-AF65-F5344CB8AC3E}">
        <p14:creationId xmlns:p14="http://schemas.microsoft.com/office/powerpoint/2010/main" val="23461572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emails and questions included in questionnaire </a:t>
            </a:r>
            <a:endParaRPr lang="en-US" dirty="0"/>
          </a:p>
        </p:txBody>
      </p:sp>
      <p:sp>
        <p:nvSpPr>
          <p:cNvPr id="3" name="Content Placeholder 2"/>
          <p:cNvSpPr>
            <a:spLocks noGrp="1"/>
          </p:cNvSpPr>
          <p:nvPr>
            <p:ph idx="1"/>
          </p:nvPr>
        </p:nvSpPr>
        <p:spPr>
          <a:xfrm>
            <a:off x="838200" y="1825624"/>
            <a:ext cx="10515600" cy="4486275"/>
          </a:xfrm>
        </p:spPr>
        <p:txBody>
          <a:bodyPr>
            <a:normAutofit fontScale="55000" lnSpcReduction="20000"/>
          </a:bodyPr>
          <a:lstStyle/>
          <a:p>
            <a:pPr marL="0" indent="0">
              <a:buNone/>
            </a:pPr>
            <a:r>
              <a:rPr lang="en-GB" dirty="0" smtClean="0"/>
              <a:t>1. Dear </a:t>
            </a:r>
            <a:r>
              <a:rPr lang="en-GB" dirty="0" err="1"/>
              <a:t>Dr.</a:t>
            </a:r>
            <a:r>
              <a:rPr lang="en-GB" dirty="0"/>
              <a:t> Smith</a:t>
            </a:r>
            <a:r>
              <a:rPr lang="en-GB" dirty="0" smtClean="0"/>
              <a:t>,</a:t>
            </a:r>
            <a:endParaRPr lang="en-US" dirty="0"/>
          </a:p>
          <a:p>
            <a:pPr marL="0" indent="0">
              <a:buNone/>
            </a:pPr>
            <a:r>
              <a:rPr lang="en-GB" dirty="0"/>
              <a:t>This is John </a:t>
            </a:r>
            <a:r>
              <a:rPr lang="en-GB" dirty="0" smtClean="0"/>
              <a:t>Doe</a:t>
            </a:r>
            <a:endParaRPr lang="en-US" dirty="0"/>
          </a:p>
          <a:p>
            <a:pPr marL="0" indent="0">
              <a:buNone/>
            </a:pPr>
            <a:r>
              <a:rPr lang="en-GB" dirty="0" smtClean="0"/>
              <a:t>I </a:t>
            </a:r>
            <a:r>
              <a:rPr lang="en-GB" dirty="0"/>
              <a:t>found an article, a case study, about first language acquisition from my presentation and I just need your confirmation. The article is attached. </a:t>
            </a:r>
            <a:r>
              <a:rPr lang="en-GB" dirty="0" smtClean="0"/>
              <a:t>Thanks</a:t>
            </a:r>
            <a:endParaRPr lang="en-US" dirty="0"/>
          </a:p>
          <a:p>
            <a:pPr marL="0" indent="0">
              <a:buNone/>
            </a:pPr>
            <a:r>
              <a:rPr lang="en-GB" dirty="0"/>
              <a:t>best, </a:t>
            </a:r>
            <a:endParaRPr lang="en-GB" dirty="0" smtClean="0"/>
          </a:p>
          <a:p>
            <a:pPr marL="0" indent="0">
              <a:buNone/>
            </a:pPr>
            <a:r>
              <a:rPr lang="en-US" dirty="0" smtClean="0"/>
              <a:t>2. </a:t>
            </a:r>
            <a:r>
              <a:rPr lang="en-GB" dirty="0"/>
              <a:t>Hello</a:t>
            </a:r>
            <a:r>
              <a:rPr lang="en-GB" dirty="0" smtClean="0"/>
              <a:t>,</a:t>
            </a:r>
            <a:r>
              <a:rPr lang="en-GB" dirty="0"/>
              <a:t> </a:t>
            </a:r>
            <a:endParaRPr lang="en-US" dirty="0"/>
          </a:p>
          <a:p>
            <a:pPr marL="0" indent="0">
              <a:buNone/>
            </a:pPr>
            <a:r>
              <a:rPr lang="en-GB" dirty="0" smtClean="0"/>
              <a:t>This </a:t>
            </a:r>
            <a:r>
              <a:rPr lang="en-GB" dirty="0"/>
              <a:t>is Mary Smith, from Principles of Linguistics Analysis </a:t>
            </a:r>
            <a:r>
              <a:rPr lang="en-GB" dirty="0" smtClean="0"/>
              <a:t>class</a:t>
            </a:r>
            <a:r>
              <a:rPr lang="en-US" dirty="0"/>
              <a:t> </a:t>
            </a:r>
            <a:r>
              <a:rPr lang="en-GB" dirty="0" smtClean="0"/>
              <a:t>LIN 6135</a:t>
            </a:r>
            <a:r>
              <a:rPr lang="en-US" dirty="0"/>
              <a:t> </a:t>
            </a:r>
            <a:r>
              <a:rPr lang="en-US" dirty="0" smtClean="0"/>
              <a:t> </a:t>
            </a:r>
            <a:r>
              <a:rPr lang="en-GB" dirty="0" smtClean="0"/>
              <a:t>I </a:t>
            </a:r>
            <a:r>
              <a:rPr lang="en-GB" dirty="0"/>
              <a:t>looked at the chapters and the </a:t>
            </a:r>
            <a:r>
              <a:rPr lang="en-GB" dirty="0" err="1"/>
              <a:t>articals</a:t>
            </a:r>
            <a:r>
              <a:rPr lang="en-GB" dirty="0"/>
              <a:t> we’ve been given, but I didn’t get them, So I would like to know the way of choosing an </a:t>
            </a:r>
            <a:r>
              <a:rPr lang="en-GB" dirty="0" err="1"/>
              <a:t>artical</a:t>
            </a:r>
            <a:r>
              <a:rPr lang="en-GB" dirty="0"/>
              <a:t> for the oral presentation, would I choose from the book or from the </a:t>
            </a:r>
            <a:r>
              <a:rPr lang="en-GB" dirty="0" err="1"/>
              <a:t>articals</a:t>
            </a:r>
            <a:r>
              <a:rPr lang="en-GB" dirty="0"/>
              <a:t> posted through </a:t>
            </a:r>
            <a:r>
              <a:rPr lang="en-GB" dirty="0" err="1"/>
              <a:t>Blachboard</a:t>
            </a:r>
            <a:r>
              <a:rPr lang="en-GB" dirty="0"/>
              <a:t>? Would you give me a guide, please? Or can I have an appointment before class? </a:t>
            </a:r>
            <a:endParaRPr lang="en-US" dirty="0"/>
          </a:p>
          <a:p>
            <a:pPr marL="0" indent="0">
              <a:buNone/>
            </a:pPr>
            <a:r>
              <a:rPr lang="en-GB" dirty="0"/>
              <a:t>Thank you,</a:t>
            </a:r>
            <a:endParaRPr lang="en-US" dirty="0"/>
          </a:p>
          <a:p>
            <a:pPr marL="0" indent="0">
              <a:buNone/>
            </a:pPr>
            <a:r>
              <a:rPr lang="en-GB" dirty="0" smtClean="0"/>
              <a:t>Mary</a:t>
            </a:r>
          </a:p>
          <a:p>
            <a:pPr marL="0" indent="0">
              <a:buNone/>
            </a:pPr>
            <a:r>
              <a:rPr lang="en-GB" dirty="0"/>
              <a:t>1. This email is </a:t>
            </a:r>
            <a:r>
              <a:rPr lang="en-GB" b="1" dirty="0"/>
              <a:t>polite 	</a:t>
            </a:r>
            <a:r>
              <a:rPr lang="en-GB" dirty="0"/>
              <a:t>		</a:t>
            </a:r>
            <a:endParaRPr lang="en-US" dirty="0"/>
          </a:p>
          <a:p>
            <a:pPr marL="0" indent="0">
              <a:buNone/>
            </a:pPr>
            <a:r>
              <a:rPr lang="en-GB" dirty="0" smtClean="0"/>
              <a:t>1 </a:t>
            </a:r>
            <a:r>
              <a:rPr lang="en-GB" dirty="0"/>
              <a:t>= not at all	 2 = not really   		3 = so-so  	</a:t>
            </a:r>
            <a:r>
              <a:rPr lang="en-GB" dirty="0" smtClean="0"/>
              <a:t>	 </a:t>
            </a:r>
            <a:r>
              <a:rPr lang="en-GB" dirty="0"/>
              <a:t>4 = quite a lot  	</a:t>
            </a:r>
            <a:r>
              <a:rPr lang="en-GB" dirty="0" smtClean="0"/>
              <a:t>5 </a:t>
            </a:r>
            <a:r>
              <a:rPr lang="en-GB" dirty="0"/>
              <a:t>= very much   </a:t>
            </a:r>
          </a:p>
          <a:p>
            <a:pPr marL="0" indent="0">
              <a:buNone/>
            </a:pPr>
            <a:r>
              <a:rPr lang="en-GB" dirty="0"/>
              <a:t>5. I find this </a:t>
            </a:r>
            <a:r>
              <a:rPr lang="en-GB" i="1" dirty="0"/>
              <a:t>student</a:t>
            </a:r>
            <a:r>
              <a:rPr lang="en-GB" dirty="0"/>
              <a:t> </a:t>
            </a:r>
            <a:r>
              <a:rPr lang="en-GB" b="1" dirty="0"/>
              <a:t>tactful.</a:t>
            </a:r>
            <a:endParaRPr lang="en-US" dirty="0"/>
          </a:p>
          <a:p>
            <a:pPr marL="0" indent="0">
              <a:buNone/>
            </a:pPr>
            <a:r>
              <a:rPr lang="en-GB" dirty="0"/>
              <a:t>1 = not at all	 2 = not really   		3 = so-so  		</a:t>
            </a:r>
            <a:r>
              <a:rPr lang="en-GB" dirty="0" smtClean="0"/>
              <a:t> </a:t>
            </a:r>
            <a:r>
              <a:rPr lang="en-GB" dirty="0"/>
              <a:t>4 = quite a lot  	</a:t>
            </a:r>
            <a:r>
              <a:rPr lang="en-GB" dirty="0" smtClean="0"/>
              <a:t> </a:t>
            </a:r>
            <a:r>
              <a:rPr lang="en-GB" dirty="0"/>
              <a:t>5 = very much   </a:t>
            </a:r>
            <a:endParaRPr lang="en-US" dirty="0"/>
          </a:p>
          <a:p>
            <a:pPr marL="0" indent="0">
              <a:buNone/>
            </a:pPr>
            <a:r>
              <a:rPr lang="en-GB" dirty="0"/>
              <a:t>11. The student uses </a:t>
            </a:r>
            <a:r>
              <a:rPr lang="en-GB" b="1" dirty="0"/>
              <a:t>punctuation</a:t>
            </a:r>
            <a:r>
              <a:rPr lang="en-GB" dirty="0"/>
              <a:t> effectively</a:t>
            </a:r>
            <a:r>
              <a:rPr lang="en-GB" dirty="0" smtClean="0"/>
              <a:t>.</a:t>
            </a:r>
            <a:endParaRPr lang="en-US" dirty="0"/>
          </a:p>
          <a:p>
            <a:pPr marL="0" indent="0">
              <a:buNone/>
            </a:pPr>
            <a:r>
              <a:rPr lang="en-GB" dirty="0"/>
              <a:t>1 = not at all	 2 = not really   		3 = so-so  	</a:t>
            </a:r>
            <a:r>
              <a:rPr lang="en-GB" dirty="0" smtClean="0"/>
              <a:t>	 </a:t>
            </a:r>
            <a:r>
              <a:rPr lang="en-GB" dirty="0"/>
              <a:t>4 = quite a lot  	</a:t>
            </a:r>
            <a:r>
              <a:rPr lang="en-GB" dirty="0" smtClean="0"/>
              <a:t> </a:t>
            </a:r>
            <a:r>
              <a:rPr lang="en-GB" dirty="0"/>
              <a:t>5 = very much</a:t>
            </a:r>
            <a:r>
              <a:rPr lang="en-US" dirty="0"/>
              <a:t> </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4160546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Results</a:t>
            </a:r>
            <a:endParaRPr lang="en-US" dirty="0"/>
          </a:p>
        </p:txBody>
      </p:sp>
      <p:sp>
        <p:nvSpPr>
          <p:cNvPr id="5" name="Content Placeholder 4"/>
          <p:cNvSpPr>
            <a:spLocks noGrp="1"/>
          </p:cNvSpPr>
          <p:nvPr>
            <p:ph sz="half" idx="1"/>
          </p:nvPr>
        </p:nvSpPr>
        <p:spPr>
          <a:xfrm>
            <a:off x="838200" y="1825624"/>
            <a:ext cx="5181600" cy="4803775"/>
          </a:xfrm>
        </p:spPr>
        <p:txBody>
          <a:bodyPr>
            <a:normAutofit fontScale="92500" lnSpcReduction="10000"/>
          </a:bodyPr>
          <a:lstStyle/>
          <a:p>
            <a:r>
              <a:rPr lang="en-US" dirty="0" smtClean="0"/>
              <a:t>Situation 1</a:t>
            </a:r>
          </a:p>
          <a:p>
            <a:pPr lvl="1"/>
            <a:r>
              <a:rPr lang="en-US" dirty="0">
                <a:sym typeface="Wingdings" panose="05000000000000000000" pitchFamily="2" charset="2"/>
              </a:rPr>
              <a:t>Polite 	</a:t>
            </a:r>
          </a:p>
          <a:p>
            <a:pPr lvl="2"/>
            <a:r>
              <a:rPr lang="en-US" dirty="0">
                <a:sym typeface="Wingdings" panose="05000000000000000000" pitchFamily="2" charset="2"/>
              </a:rPr>
              <a:t>Overall judgment: </a:t>
            </a:r>
            <a:r>
              <a:rPr lang="en-US" dirty="0" smtClean="0">
                <a:sym typeface="Wingdings" panose="05000000000000000000" pitchFamily="2" charset="2"/>
              </a:rPr>
              <a:t>2.43</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2.46</a:t>
            </a:r>
          </a:p>
          <a:p>
            <a:pPr lvl="2"/>
            <a:r>
              <a:rPr lang="en-US" dirty="0" smtClean="0">
                <a:sym typeface="Wingdings" panose="05000000000000000000" pitchFamily="2" charset="2"/>
              </a:rPr>
              <a:t>Students</a:t>
            </a:r>
            <a:r>
              <a:rPr lang="en-US" dirty="0">
                <a:sym typeface="Wingdings" panose="05000000000000000000" pitchFamily="2" charset="2"/>
              </a:rPr>
              <a:t>: 2.39</a:t>
            </a:r>
          </a:p>
          <a:p>
            <a:pPr lvl="1"/>
            <a:r>
              <a:rPr lang="en-US" dirty="0">
                <a:sym typeface="Wingdings" panose="05000000000000000000" pitchFamily="2" charset="2"/>
              </a:rPr>
              <a:t>Tactful</a:t>
            </a:r>
          </a:p>
          <a:p>
            <a:pPr lvl="2"/>
            <a:r>
              <a:rPr lang="en-US" dirty="0">
                <a:sym typeface="Wingdings" panose="05000000000000000000" pitchFamily="2" charset="2"/>
              </a:rPr>
              <a:t>Overall judgement: </a:t>
            </a:r>
            <a:r>
              <a:rPr lang="en-US" dirty="0" smtClean="0">
                <a:sym typeface="Wingdings" panose="05000000000000000000" pitchFamily="2" charset="2"/>
              </a:rPr>
              <a:t>2.18</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2.00</a:t>
            </a:r>
          </a:p>
          <a:p>
            <a:pPr lvl="2"/>
            <a:r>
              <a:rPr lang="en-US" dirty="0" smtClean="0">
                <a:sym typeface="Wingdings" panose="05000000000000000000" pitchFamily="2" charset="2"/>
              </a:rPr>
              <a:t>Students</a:t>
            </a:r>
            <a:r>
              <a:rPr lang="en-US" dirty="0">
                <a:sym typeface="Wingdings" panose="05000000000000000000" pitchFamily="2" charset="2"/>
              </a:rPr>
              <a:t>: 2.36</a:t>
            </a:r>
          </a:p>
          <a:p>
            <a:pPr lvl="1"/>
            <a:r>
              <a:rPr lang="en-US" dirty="0">
                <a:sym typeface="Wingdings" panose="05000000000000000000" pitchFamily="2" charset="2"/>
              </a:rPr>
              <a:t>Punctuation</a:t>
            </a:r>
          </a:p>
          <a:p>
            <a:pPr lvl="2"/>
            <a:r>
              <a:rPr lang="en-US" dirty="0">
                <a:sym typeface="Wingdings" panose="05000000000000000000" pitchFamily="2" charset="2"/>
              </a:rPr>
              <a:t>Overall judgement: </a:t>
            </a:r>
            <a:r>
              <a:rPr lang="en-US" dirty="0" smtClean="0">
                <a:sym typeface="Wingdings" panose="05000000000000000000" pitchFamily="2" charset="2"/>
              </a:rPr>
              <a:t>3.28</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3.18</a:t>
            </a:r>
          </a:p>
          <a:p>
            <a:pPr lvl="2"/>
            <a:r>
              <a:rPr lang="en-US" dirty="0" smtClean="0">
                <a:sym typeface="Wingdings" panose="05000000000000000000" pitchFamily="2" charset="2"/>
              </a:rPr>
              <a:t>Students</a:t>
            </a:r>
            <a:r>
              <a:rPr lang="en-US" dirty="0">
                <a:sym typeface="Wingdings" panose="05000000000000000000" pitchFamily="2" charset="2"/>
              </a:rPr>
              <a:t>: 3.38</a:t>
            </a:r>
          </a:p>
          <a:p>
            <a:pPr lvl="1"/>
            <a:r>
              <a:rPr lang="en-US" dirty="0">
                <a:sym typeface="Wingdings" panose="05000000000000000000" pitchFamily="2" charset="2"/>
              </a:rPr>
              <a:t>T-test: not significant (p=.75)</a:t>
            </a:r>
          </a:p>
          <a:p>
            <a:endParaRPr lang="en-US" dirty="0"/>
          </a:p>
        </p:txBody>
      </p:sp>
      <p:sp>
        <p:nvSpPr>
          <p:cNvPr id="6" name="Content Placeholder 5"/>
          <p:cNvSpPr>
            <a:spLocks noGrp="1"/>
          </p:cNvSpPr>
          <p:nvPr>
            <p:ph sz="half" idx="2"/>
          </p:nvPr>
        </p:nvSpPr>
        <p:spPr>
          <a:xfrm>
            <a:off x="6172200" y="1825625"/>
            <a:ext cx="5181600" cy="4803774"/>
          </a:xfrm>
        </p:spPr>
        <p:txBody>
          <a:bodyPr>
            <a:normAutofit fontScale="92500" lnSpcReduction="10000"/>
          </a:bodyPr>
          <a:lstStyle/>
          <a:p>
            <a:r>
              <a:rPr lang="en-US" dirty="0" smtClean="0"/>
              <a:t>Situation 2</a:t>
            </a:r>
          </a:p>
          <a:p>
            <a:pPr lvl="1"/>
            <a:r>
              <a:rPr lang="en-US" dirty="0" smtClean="0">
                <a:sym typeface="Wingdings" panose="05000000000000000000" pitchFamily="2" charset="2"/>
              </a:rPr>
              <a:t>Polite </a:t>
            </a:r>
            <a:r>
              <a:rPr lang="en-US" dirty="0">
                <a:sym typeface="Wingdings" panose="05000000000000000000" pitchFamily="2" charset="2"/>
              </a:rPr>
              <a:t>	</a:t>
            </a:r>
          </a:p>
          <a:p>
            <a:pPr lvl="2"/>
            <a:r>
              <a:rPr lang="en-US" dirty="0">
                <a:sym typeface="Wingdings" panose="05000000000000000000" pitchFamily="2" charset="2"/>
              </a:rPr>
              <a:t>Overall judgment: </a:t>
            </a:r>
            <a:r>
              <a:rPr lang="en-US" dirty="0" smtClean="0">
                <a:sym typeface="Wingdings" panose="05000000000000000000" pitchFamily="2" charset="2"/>
              </a:rPr>
              <a:t>1.66</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1.68</a:t>
            </a:r>
          </a:p>
          <a:p>
            <a:pPr lvl="2"/>
            <a:r>
              <a:rPr lang="en-US" dirty="0" smtClean="0">
                <a:sym typeface="Wingdings" panose="05000000000000000000" pitchFamily="2" charset="2"/>
              </a:rPr>
              <a:t>Students</a:t>
            </a:r>
            <a:r>
              <a:rPr lang="en-US" dirty="0">
                <a:sym typeface="Wingdings" panose="05000000000000000000" pitchFamily="2" charset="2"/>
              </a:rPr>
              <a:t>: 1.65</a:t>
            </a:r>
          </a:p>
          <a:p>
            <a:pPr lvl="1"/>
            <a:r>
              <a:rPr lang="en-US" dirty="0">
                <a:sym typeface="Wingdings" panose="05000000000000000000" pitchFamily="2" charset="2"/>
              </a:rPr>
              <a:t>Tactful</a:t>
            </a:r>
          </a:p>
          <a:p>
            <a:pPr lvl="2"/>
            <a:r>
              <a:rPr lang="en-US" dirty="0">
                <a:sym typeface="Wingdings" panose="05000000000000000000" pitchFamily="2" charset="2"/>
              </a:rPr>
              <a:t>Overall judgement: </a:t>
            </a:r>
            <a:r>
              <a:rPr lang="en-US" dirty="0" smtClean="0">
                <a:sym typeface="Wingdings" panose="05000000000000000000" pitchFamily="2" charset="2"/>
              </a:rPr>
              <a:t>1.56</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1.68</a:t>
            </a:r>
          </a:p>
          <a:p>
            <a:pPr lvl="2"/>
            <a:r>
              <a:rPr lang="en-US" dirty="0" smtClean="0">
                <a:sym typeface="Wingdings" panose="05000000000000000000" pitchFamily="2" charset="2"/>
              </a:rPr>
              <a:t>Students</a:t>
            </a:r>
            <a:r>
              <a:rPr lang="en-US" dirty="0">
                <a:sym typeface="Wingdings" panose="05000000000000000000" pitchFamily="2" charset="2"/>
              </a:rPr>
              <a:t>: 1.83</a:t>
            </a:r>
          </a:p>
          <a:p>
            <a:pPr lvl="1"/>
            <a:r>
              <a:rPr lang="en-US" dirty="0">
                <a:sym typeface="Wingdings" panose="05000000000000000000" pitchFamily="2" charset="2"/>
              </a:rPr>
              <a:t>Punctuation</a:t>
            </a:r>
          </a:p>
          <a:p>
            <a:pPr lvl="2"/>
            <a:r>
              <a:rPr lang="en-US" dirty="0">
                <a:sym typeface="Wingdings" panose="05000000000000000000" pitchFamily="2" charset="2"/>
              </a:rPr>
              <a:t>Overall judgement: </a:t>
            </a:r>
            <a:r>
              <a:rPr lang="en-US" dirty="0" smtClean="0">
                <a:sym typeface="Wingdings" panose="05000000000000000000" pitchFamily="2" charset="2"/>
              </a:rPr>
              <a:t>2.00</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1.83</a:t>
            </a:r>
          </a:p>
          <a:p>
            <a:pPr lvl="2"/>
            <a:r>
              <a:rPr lang="en-US" dirty="0" smtClean="0">
                <a:sym typeface="Wingdings" panose="05000000000000000000" pitchFamily="2" charset="2"/>
              </a:rPr>
              <a:t>Students</a:t>
            </a:r>
            <a:r>
              <a:rPr lang="en-US" dirty="0">
                <a:sym typeface="Wingdings" panose="05000000000000000000" pitchFamily="2" charset="2"/>
              </a:rPr>
              <a:t>: 2.17</a:t>
            </a:r>
          </a:p>
          <a:p>
            <a:pPr lvl="1"/>
            <a:r>
              <a:rPr lang="en-US" dirty="0">
                <a:sym typeface="Wingdings" panose="05000000000000000000" pitchFamily="2" charset="2"/>
              </a:rPr>
              <a:t>T-test: not significant (p=.92)</a:t>
            </a:r>
          </a:p>
          <a:p>
            <a:endParaRPr lang="en-US" dirty="0"/>
          </a:p>
        </p:txBody>
      </p:sp>
      <p:sp>
        <p:nvSpPr>
          <p:cNvPr id="11" name="Right Arrow 10"/>
          <p:cNvSpPr/>
          <p:nvPr/>
        </p:nvSpPr>
        <p:spPr>
          <a:xfrm>
            <a:off x="6172200" y="2235200"/>
            <a:ext cx="381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1565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838200" y="1690688"/>
            <a:ext cx="10515600" cy="4871477"/>
          </a:xfrm>
        </p:spPr>
        <p:txBody>
          <a:bodyPr>
            <a:normAutofit fontScale="92500" lnSpcReduction="20000"/>
          </a:bodyPr>
          <a:lstStyle/>
          <a:p>
            <a:r>
              <a:rPr lang="en-US" dirty="0" smtClean="0"/>
              <a:t>Situation 2</a:t>
            </a:r>
          </a:p>
          <a:p>
            <a:endParaRPr lang="en-US" dirty="0"/>
          </a:p>
          <a:p>
            <a:endParaRPr lang="en-US" dirty="0" smtClean="0"/>
          </a:p>
          <a:p>
            <a:endParaRPr lang="en-US" dirty="0" smtClean="0"/>
          </a:p>
          <a:p>
            <a:r>
              <a:rPr lang="en-US" dirty="0" smtClean="0"/>
              <a:t>Faculty &amp; students reported that the person who wrote the email was </a:t>
            </a:r>
            <a:r>
              <a:rPr lang="en-US" dirty="0" smtClean="0">
                <a:solidFill>
                  <a:srgbClr val="00B050"/>
                </a:solidFill>
              </a:rPr>
              <a:t>least polite </a:t>
            </a:r>
            <a:r>
              <a:rPr lang="en-US" dirty="0" smtClean="0"/>
              <a:t>when compared to other NNS emails; lowest judgement scores</a:t>
            </a:r>
          </a:p>
          <a:p>
            <a:pPr>
              <a:buFont typeface="Wingdings" panose="05000000000000000000" pitchFamily="2" charset="2"/>
              <a:buChar char="à"/>
            </a:pPr>
            <a:r>
              <a:rPr lang="en-US" dirty="0" smtClean="0">
                <a:sym typeface="Wingdings" panose="05000000000000000000" pitchFamily="2" charset="2"/>
              </a:rPr>
              <a:t>Faculty: “He/she </a:t>
            </a:r>
            <a:r>
              <a:rPr lang="en-US" dirty="0">
                <a:sym typeface="Wingdings" panose="05000000000000000000" pitchFamily="2" charset="2"/>
              </a:rPr>
              <a:t>is missing a ? </a:t>
            </a:r>
            <a:r>
              <a:rPr lang="en-US" dirty="0" smtClean="0">
                <a:sym typeface="Wingdings" panose="05000000000000000000" pitchFamily="2" charset="2"/>
              </a:rPr>
              <a:t>after </a:t>
            </a:r>
            <a:r>
              <a:rPr lang="en-US" dirty="0">
                <a:sym typeface="Wingdings" panose="05000000000000000000" pitchFamily="2" charset="2"/>
              </a:rPr>
              <a:t>her question. Rude”; “No question mark. This makes the question more of a request/demand.” “‘Hi’ is too informal</a:t>
            </a:r>
            <a:r>
              <a:rPr lang="en-US" dirty="0" smtClean="0">
                <a:sym typeface="Wingdings" panose="05000000000000000000" pitchFamily="2" charset="2"/>
              </a:rPr>
              <a:t>”</a:t>
            </a:r>
          </a:p>
          <a:p>
            <a:pPr>
              <a:buFont typeface="Wingdings" panose="05000000000000000000" pitchFamily="2" charset="2"/>
              <a:buChar char="à"/>
            </a:pPr>
            <a:r>
              <a:rPr lang="en-US" dirty="0" smtClean="0">
                <a:sym typeface="Wingdings" panose="05000000000000000000" pitchFamily="2" charset="2"/>
              </a:rPr>
              <a:t>Students: </a:t>
            </a:r>
            <a:r>
              <a:rPr lang="en-US" dirty="0">
                <a:sym typeface="Wingdings" panose="05000000000000000000" pitchFamily="2" charset="2"/>
              </a:rPr>
              <a:t>“The student asked a question in their first sentence, but didn't use a question mark. This makes it seem like a command.”; </a:t>
            </a:r>
            <a:r>
              <a:rPr lang="en-US" dirty="0" smtClean="0">
                <a:sym typeface="Wingdings" panose="05000000000000000000" pitchFamily="2" charset="2"/>
              </a:rPr>
              <a:t>“If </a:t>
            </a:r>
            <a:r>
              <a:rPr lang="en-US" dirty="0">
                <a:sym typeface="Wingdings" panose="05000000000000000000" pitchFamily="2" charset="2"/>
              </a:rPr>
              <a:t>their goal was to sound rude/authoritative, then they succeeded with flying colors. Otherwise, it's poor </a:t>
            </a:r>
            <a:r>
              <a:rPr lang="en-US" dirty="0" smtClean="0">
                <a:sym typeface="Wingdings" panose="05000000000000000000" pitchFamily="2" charset="2"/>
              </a:rPr>
              <a:t>punctuation”</a:t>
            </a:r>
          </a:p>
          <a:p>
            <a:pPr lvl="1">
              <a:buFont typeface="Wingdings" panose="05000000000000000000" pitchFamily="2" charset="2"/>
              <a:buChar char="à"/>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76852317"/>
              </p:ext>
            </p:extLst>
          </p:nvPr>
        </p:nvGraphicFramePr>
        <p:xfrm>
          <a:off x="2032000" y="2197100"/>
          <a:ext cx="8128000" cy="977900"/>
        </p:xfrm>
        <a:graphic>
          <a:graphicData uri="http://schemas.openxmlformats.org/drawingml/2006/table">
            <a:tbl>
              <a:tblPr firstRow="1" bandRow="1">
                <a:tableStyleId>{69CF1AB2-1976-4502-BF36-3FF5EA218861}</a:tableStyleId>
              </a:tblPr>
              <a:tblGrid>
                <a:gridCol w="8128000"/>
              </a:tblGrid>
              <a:tr h="977900">
                <a:tc>
                  <a:txBody>
                    <a:bodyPr/>
                    <a:lstStyle/>
                    <a:p>
                      <a:pPr marL="0" indent="0">
                        <a:buNone/>
                      </a:pPr>
                      <a:r>
                        <a:rPr lang="en-GB" sz="1400" dirty="0" smtClean="0"/>
                        <a:t>Hi.</a:t>
                      </a:r>
                      <a:endParaRPr lang="en-US" sz="1400" dirty="0" smtClean="0"/>
                    </a:p>
                    <a:p>
                      <a:pPr marL="0" indent="0">
                        <a:buNone/>
                      </a:pPr>
                      <a:r>
                        <a:rPr lang="en-GB" sz="1400" dirty="0" smtClean="0"/>
                        <a:t>Can you ask Jane to come to the meeting please. Because I have alot to say to her.</a:t>
                      </a:r>
                      <a:endParaRPr lang="en-US" sz="1400" dirty="0" smtClean="0"/>
                    </a:p>
                    <a:p>
                      <a:pPr marL="0" indent="0">
                        <a:buNone/>
                      </a:pPr>
                      <a:r>
                        <a:rPr lang="en-GB" sz="1400" dirty="0" smtClean="0"/>
                        <a:t>Thank you.</a:t>
                      </a:r>
                      <a:endParaRPr lang="en-US" sz="1400" dirty="0" smtClean="0"/>
                    </a:p>
                    <a:p>
                      <a:pPr marL="0" indent="0">
                        <a:buNone/>
                      </a:pPr>
                      <a:r>
                        <a:rPr lang="en-GB" sz="1400" dirty="0" smtClean="0"/>
                        <a:t>Sincerely.</a:t>
                      </a:r>
                      <a:endParaRPr lang="en-US" sz="1400" dirty="0" smtClean="0">
                        <a:sym typeface="Wingdings" panose="05000000000000000000" pitchFamily="2" charset="2"/>
                      </a:endParaRPr>
                    </a:p>
                  </a:txBody>
                  <a:tcPr/>
                </a:tc>
              </a:tr>
            </a:tbl>
          </a:graphicData>
        </a:graphic>
      </p:graphicFrame>
    </p:spTree>
    <p:extLst>
      <p:ext uri="{BB962C8B-B14F-4D97-AF65-F5344CB8AC3E}">
        <p14:creationId xmlns:p14="http://schemas.microsoft.com/office/powerpoint/2010/main" val="1151134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Results</a:t>
            </a:r>
            <a:endParaRPr lang="en-US" dirty="0"/>
          </a:p>
        </p:txBody>
      </p:sp>
      <p:sp>
        <p:nvSpPr>
          <p:cNvPr id="5" name="Content Placeholder 4"/>
          <p:cNvSpPr>
            <a:spLocks noGrp="1"/>
          </p:cNvSpPr>
          <p:nvPr>
            <p:ph sz="half" idx="1"/>
          </p:nvPr>
        </p:nvSpPr>
        <p:spPr>
          <a:xfrm>
            <a:off x="838200" y="1825624"/>
            <a:ext cx="5181600" cy="4714875"/>
          </a:xfrm>
        </p:spPr>
        <p:txBody>
          <a:bodyPr>
            <a:normAutofit lnSpcReduction="10000"/>
          </a:bodyPr>
          <a:lstStyle/>
          <a:p>
            <a:r>
              <a:rPr lang="en-US" dirty="0"/>
              <a:t>Situation 3</a:t>
            </a:r>
          </a:p>
          <a:p>
            <a:pPr lvl="1"/>
            <a:r>
              <a:rPr lang="en-US" dirty="0">
                <a:sym typeface="Wingdings" panose="05000000000000000000" pitchFamily="2" charset="2"/>
              </a:rPr>
              <a:t>Polite 	</a:t>
            </a:r>
          </a:p>
          <a:p>
            <a:pPr lvl="2"/>
            <a:r>
              <a:rPr lang="en-US" dirty="0">
                <a:sym typeface="Wingdings" panose="05000000000000000000" pitchFamily="2" charset="2"/>
              </a:rPr>
              <a:t>Overall judgment: </a:t>
            </a:r>
            <a:r>
              <a:rPr lang="en-US" dirty="0" smtClean="0">
                <a:sym typeface="Wingdings" panose="05000000000000000000" pitchFamily="2" charset="2"/>
              </a:rPr>
              <a:t>3.42</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3.18</a:t>
            </a:r>
          </a:p>
          <a:p>
            <a:pPr lvl="2"/>
            <a:r>
              <a:rPr lang="en-US" dirty="0" smtClean="0">
                <a:sym typeface="Wingdings" panose="05000000000000000000" pitchFamily="2" charset="2"/>
              </a:rPr>
              <a:t>Students</a:t>
            </a:r>
            <a:r>
              <a:rPr lang="en-US" dirty="0">
                <a:sym typeface="Wingdings" panose="05000000000000000000" pitchFamily="2" charset="2"/>
              </a:rPr>
              <a:t>: 3.66</a:t>
            </a:r>
          </a:p>
          <a:p>
            <a:pPr lvl="1"/>
            <a:r>
              <a:rPr lang="en-US" dirty="0">
                <a:sym typeface="Wingdings" panose="05000000000000000000" pitchFamily="2" charset="2"/>
              </a:rPr>
              <a:t>Tactful</a:t>
            </a:r>
          </a:p>
          <a:p>
            <a:pPr lvl="2"/>
            <a:r>
              <a:rPr lang="en-US" dirty="0">
                <a:sym typeface="Wingdings" panose="05000000000000000000" pitchFamily="2" charset="2"/>
              </a:rPr>
              <a:t>Overall judgement: 3.20	</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3.04</a:t>
            </a:r>
          </a:p>
          <a:p>
            <a:pPr lvl="2"/>
            <a:r>
              <a:rPr lang="en-US" dirty="0" smtClean="0">
                <a:sym typeface="Wingdings" panose="05000000000000000000" pitchFamily="2" charset="2"/>
              </a:rPr>
              <a:t>Students</a:t>
            </a:r>
            <a:r>
              <a:rPr lang="en-US" dirty="0">
                <a:sym typeface="Wingdings" panose="05000000000000000000" pitchFamily="2" charset="2"/>
              </a:rPr>
              <a:t>: 3.36</a:t>
            </a:r>
          </a:p>
          <a:p>
            <a:pPr lvl="1"/>
            <a:r>
              <a:rPr lang="en-US" dirty="0">
                <a:sym typeface="Wingdings" panose="05000000000000000000" pitchFamily="2" charset="2"/>
              </a:rPr>
              <a:t>Punctuation</a:t>
            </a:r>
          </a:p>
          <a:p>
            <a:pPr lvl="2"/>
            <a:r>
              <a:rPr lang="en-US" dirty="0">
                <a:sym typeface="Wingdings" panose="05000000000000000000" pitchFamily="2" charset="2"/>
              </a:rPr>
              <a:t>Overall judgement: </a:t>
            </a:r>
            <a:r>
              <a:rPr lang="en-US" dirty="0" smtClean="0">
                <a:sym typeface="Wingdings" panose="05000000000000000000" pitchFamily="2" charset="2"/>
              </a:rPr>
              <a:t>2.28</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2.19</a:t>
            </a:r>
          </a:p>
          <a:p>
            <a:pPr lvl="2"/>
            <a:r>
              <a:rPr lang="en-US" dirty="0" smtClean="0">
                <a:sym typeface="Wingdings" panose="05000000000000000000" pitchFamily="2" charset="2"/>
              </a:rPr>
              <a:t>Students</a:t>
            </a:r>
            <a:r>
              <a:rPr lang="en-US" dirty="0">
                <a:sym typeface="Wingdings" panose="05000000000000000000" pitchFamily="2" charset="2"/>
              </a:rPr>
              <a:t>: 2.37</a:t>
            </a:r>
          </a:p>
          <a:p>
            <a:pPr lvl="1"/>
            <a:r>
              <a:rPr lang="en-US" dirty="0">
                <a:sym typeface="Wingdings" panose="05000000000000000000" pitchFamily="2" charset="2"/>
              </a:rPr>
              <a:t>T-test: not significant (p=.55)</a:t>
            </a:r>
            <a:endParaRPr lang="en-US" dirty="0"/>
          </a:p>
          <a:p>
            <a:endParaRPr lang="en-US" dirty="0"/>
          </a:p>
        </p:txBody>
      </p:sp>
      <p:sp>
        <p:nvSpPr>
          <p:cNvPr id="6" name="Content Placeholder 5"/>
          <p:cNvSpPr>
            <a:spLocks noGrp="1"/>
          </p:cNvSpPr>
          <p:nvPr>
            <p:ph sz="half" idx="2"/>
          </p:nvPr>
        </p:nvSpPr>
        <p:spPr>
          <a:xfrm>
            <a:off x="6172200" y="1825625"/>
            <a:ext cx="5181600" cy="4714874"/>
          </a:xfrm>
        </p:spPr>
        <p:txBody>
          <a:bodyPr>
            <a:normAutofit lnSpcReduction="10000"/>
          </a:bodyPr>
          <a:lstStyle/>
          <a:p>
            <a:r>
              <a:rPr lang="en-US" dirty="0" smtClean="0"/>
              <a:t>Situation 4</a:t>
            </a:r>
          </a:p>
          <a:p>
            <a:pPr lvl="1"/>
            <a:r>
              <a:rPr lang="en-US" dirty="0">
                <a:sym typeface="Wingdings" panose="05000000000000000000" pitchFamily="2" charset="2"/>
              </a:rPr>
              <a:t>Polite 	</a:t>
            </a:r>
          </a:p>
          <a:p>
            <a:pPr lvl="2"/>
            <a:r>
              <a:rPr lang="en-US" dirty="0">
                <a:sym typeface="Wingdings" panose="05000000000000000000" pitchFamily="2" charset="2"/>
              </a:rPr>
              <a:t>Overall judgment: </a:t>
            </a:r>
            <a:r>
              <a:rPr lang="en-US" dirty="0" smtClean="0">
                <a:sym typeface="Wingdings" panose="05000000000000000000" pitchFamily="2" charset="2"/>
              </a:rPr>
              <a:t>4.73</a:t>
            </a:r>
          </a:p>
          <a:p>
            <a:pPr lvl="2"/>
            <a:r>
              <a:rPr lang="en-US" dirty="0" smtClean="0">
                <a:sym typeface="Wingdings" panose="05000000000000000000" pitchFamily="2" charset="2"/>
              </a:rPr>
              <a:t>Faculty: 4.61</a:t>
            </a:r>
          </a:p>
          <a:p>
            <a:pPr lvl="2"/>
            <a:r>
              <a:rPr lang="en-US" dirty="0" smtClean="0">
                <a:sym typeface="Wingdings" panose="05000000000000000000" pitchFamily="2" charset="2"/>
              </a:rPr>
              <a:t>Students</a:t>
            </a:r>
            <a:r>
              <a:rPr lang="en-US" dirty="0">
                <a:sym typeface="Wingdings" panose="05000000000000000000" pitchFamily="2" charset="2"/>
              </a:rPr>
              <a:t>: 4.85</a:t>
            </a:r>
          </a:p>
          <a:p>
            <a:pPr lvl="1"/>
            <a:r>
              <a:rPr lang="en-US" dirty="0">
                <a:sym typeface="Wingdings" panose="05000000000000000000" pitchFamily="2" charset="2"/>
              </a:rPr>
              <a:t>Tactful</a:t>
            </a:r>
          </a:p>
          <a:p>
            <a:pPr lvl="2"/>
            <a:r>
              <a:rPr lang="en-US" dirty="0">
                <a:sym typeface="Wingdings" panose="05000000000000000000" pitchFamily="2" charset="2"/>
              </a:rPr>
              <a:t>Overall judgement: </a:t>
            </a:r>
            <a:r>
              <a:rPr lang="en-US" dirty="0" smtClean="0">
                <a:sym typeface="Wingdings" panose="05000000000000000000" pitchFamily="2" charset="2"/>
              </a:rPr>
              <a:t>4.46</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4.43</a:t>
            </a:r>
          </a:p>
          <a:p>
            <a:pPr lvl="2"/>
            <a:r>
              <a:rPr lang="en-US" dirty="0" smtClean="0">
                <a:sym typeface="Wingdings" panose="05000000000000000000" pitchFamily="2" charset="2"/>
              </a:rPr>
              <a:t>Students</a:t>
            </a:r>
            <a:r>
              <a:rPr lang="en-US" dirty="0">
                <a:sym typeface="Wingdings" panose="05000000000000000000" pitchFamily="2" charset="2"/>
              </a:rPr>
              <a:t>: 4.49</a:t>
            </a:r>
          </a:p>
          <a:p>
            <a:pPr lvl="1"/>
            <a:r>
              <a:rPr lang="en-US" dirty="0">
                <a:sym typeface="Wingdings" panose="05000000000000000000" pitchFamily="2" charset="2"/>
              </a:rPr>
              <a:t>Punctuation</a:t>
            </a:r>
          </a:p>
          <a:p>
            <a:pPr lvl="2"/>
            <a:r>
              <a:rPr lang="en-US" dirty="0">
                <a:sym typeface="Wingdings" panose="05000000000000000000" pitchFamily="2" charset="2"/>
              </a:rPr>
              <a:t>Overall judgement: </a:t>
            </a:r>
            <a:r>
              <a:rPr lang="en-US" dirty="0" smtClean="0">
                <a:sym typeface="Wingdings" panose="05000000000000000000" pitchFamily="2" charset="2"/>
              </a:rPr>
              <a:t>4.08</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4.02</a:t>
            </a:r>
          </a:p>
          <a:p>
            <a:pPr lvl="2"/>
            <a:r>
              <a:rPr lang="en-US" dirty="0" smtClean="0">
                <a:sym typeface="Wingdings" panose="05000000000000000000" pitchFamily="2" charset="2"/>
              </a:rPr>
              <a:t>Students</a:t>
            </a:r>
            <a:r>
              <a:rPr lang="en-US" dirty="0">
                <a:sym typeface="Wingdings" panose="05000000000000000000" pitchFamily="2" charset="2"/>
              </a:rPr>
              <a:t>: 4.14</a:t>
            </a:r>
          </a:p>
          <a:p>
            <a:pPr lvl="1"/>
            <a:r>
              <a:rPr lang="en-US" dirty="0">
                <a:sym typeface="Wingdings" panose="05000000000000000000" pitchFamily="2" charset="2"/>
              </a:rPr>
              <a:t>T-test: not significant (p=.62)</a:t>
            </a:r>
          </a:p>
          <a:p>
            <a:endParaRPr lang="en-US" dirty="0"/>
          </a:p>
        </p:txBody>
      </p:sp>
      <p:sp>
        <p:nvSpPr>
          <p:cNvPr id="12" name="Right Arrow 11"/>
          <p:cNvSpPr/>
          <p:nvPr/>
        </p:nvSpPr>
        <p:spPr>
          <a:xfrm>
            <a:off x="6172200" y="2260600"/>
            <a:ext cx="381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7629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endParaRPr lang="en-US" dirty="0"/>
          </a:p>
        </p:txBody>
      </p:sp>
      <p:sp>
        <p:nvSpPr>
          <p:cNvPr id="3" name="Content Placeholder 2"/>
          <p:cNvSpPr>
            <a:spLocks noGrp="1"/>
          </p:cNvSpPr>
          <p:nvPr>
            <p:ph idx="1"/>
          </p:nvPr>
        </p:nvSpPr>
        <p:spPr>
          <a:xfrm>
            <a:off x="838200" y="1825624"/>
            <a:ext cx="10515600" cy="4752975"/>
          </a:xfrm>
        </p:spPr>
        <p:txBody>
          <a:bodyPr>
            <a:normAutofit fontScale="62500" lnSpcReduction="20000"/>
          </a:bodyPr>
          <a:lstStyle/>
          <a:p>
            <a:r>
              <a:rPr lang="en-US" dirty="0" smtClean="0"/>
              <a:t>Situation 4</a:t>
            </a: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r>
              <a:rPr lang="en-US" dirty="0" smtClean="0"/>
              <a:t>Faculty &amp; students rated the writer of this email to be </a:t>
            </a:r>
            <a:r>
              <a:rPr lang="en-US" dirty="0" smtClean="0">
                <a:solidFill>
                  <a:srgbClr val="00B050"/>
                </a:solidFill>
              </a:rPr>
              <a:t>most polite </a:t>
            </a:r>
            <a:r>
              <a:rPr lang="en-US" dirty="0" smtClean="0"/>
              <a:t>compared to the other NNSs.</a:t>
            </a:r>
          </a:p>
          <a:p>
            <a:r>
              <a:rPr lang="en-US" dirty="0" smtClean="0"/>
              <a:t>Faculty: “very </a:t>
            </a:r>
            <a:r>
              <a:rPr lang="en-US" dirty="0"/>
              <a:t>considerate for the use of a heading, concerns, and thank you </a:t>
            </a:r>
            <a:r>
              <a:rPr lang="en-US" dirty="0" smtClean="0"/>
              <a:t>expressions”</a:t>
            </a:r>
          </a:p>
          <a:p>
            <a:r>
              <a:rPr lang="en-US" dirty="0"/>
              <a:t>Students: “Minus the fact that this student used the adviser's first name when addressing her, they were incredibly polite.”; </a:t>
            </a:r>
            <a:r>
              <a:rPr lang="en-US" dirty="0" smtClean="0"/>
              <a:t>“The </a:t>
            </a:r>
            <a:r>
              <a:rPr lang="en-US" dirty="0"/>
              <a:t>writer consistently uses capitalization and punctuation properly - the few mistakes I noted would likely be due to not being a native English speaker instead of laziness or lack of </a:t>
            </a:r>
            <a:r>
              <a:rPr lang="en-US" dirty="0" smtClean="0"/>
              <a:t>consideration”</a:t>
            </a:r>
          </a:p>
          <a:p>
            <a:pPr lvl="1"/>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557680011"/>
              </p:ext>
            </p:extLst>
          </p:nvPr>
        </p:nvGraphicFramePr>
        <p:xfrm>
          <a:off x="2032000" y="2192866"/>
          <a:ext cx="8128000" cy="2651760"/>
        </p:xfrm>
        <a:graphic>
          <a:graphicData uri="http://schemas.openxmlformats.org/drawingml/2006/table">
            <a:tbl>
              <a:tblPr firstRow="1" bandRow="1">
                <a:tableStyleId>{69CF1AB2-1976-4502-BF36-3FF5EA218861}</a:tableStyleId>
              </a:tblPr>
              <a:tblGrid>
                <a:gridCol w="8128000"/>
              </a:tblGrid>
              <a:tr h="2645834">
                <a:tc>
                  <a:txBody>
                    <a:bodyPr/>
                    <a:lstStyle/>
                    <a:p>
                      <a:pPr marL="0" indent="0">
                        <a:buNone/>
                      </a:pPr>
                      <a:r>
                        <a:rPr lang="en-GB" sz="1400" dirty="0" smtClean="0"/>
                        <a:t>Dear </a:t>
                      </a:r>
                      <a:r>
                        <a:rPr lang="en-GB" sz="1400" dirty="0" err="1" smtClean="0"/>
                        <a:t>Dr.</a:t>
                      </a:r>
                      <a:r>
                        <a:rPr lang="en-GB" sz="1400" dirty="0" smtClean="0"/>
                        <a:t> Mary,</a:t>
                      </a:r>
                      <a:endParaRPr lang="en-US" sz="1400" dirty="0" smtClean="0"/>
                    </a:p>
                    <a:p>
                      <a:pPr marL="0" indent="0">
                        <a:buNone/>
                      </a:pPr>
                      <a:r>
                        <a:rPr lang="en-GB" sz="1400" dirty="0" smtClean="0"/>
                        <a:t>I hope this email finds you well. </a:t>
                      </a:r>
                      <a:endParaRPr lang="en-US" sz="1400" dirty="0" smtClean="0"/>
                    </a:p>
                    <a:p>
                      <a:pPr marL="0" indent="0">
                        <a:buNone/>
                      </a:pPr>
                      <a:r>
                        <a:rPr lang="en-GB" sz="1400" dirty="0" smtClean="0"/>
                        <a:t>First, I would like to express my deep appreciation for your kind help and cooperation.</a:t>
                      </a:r>
                      <a:endParaRPr lang="en-US" sz="1400" dirty="0" smtClean="0"/>
                    </a:p>
                    <a:p>
                      <a:pPr marL="0" indent="0">
                        <a:buNone/>
                      </a:pPr>
                      <a:r>
                        <a:rPr lang="en-GB" sz="1400" dirty="0" smtClean="0"/>
                        <a:t>Unfortunately, I’m still in … and I’ll not be able to join the PAR program in Fall 2014 because my student visa has not yet been issued. However, hopefully I’ll be in Florida by the end of September 2014.</a:t>
                      </a:r>
                      <a:endParaRPr lang="en-US" sz="1400" dirty="0" smtClean="0"/>
                    </a:p>
                    <a:p>
                      <a:pPr marL="0" indent="0">
                        <a:buNone/>
                      </a:pPr>
                      <a:r>
                        <a:rPr lang="en-GB" sz="1400" dirty="0" smtClean="0"/>
                        <a:t>Moreover, I have applied to the M.A. online, as well as my evaluated transcript has been sent to the Graduate Admission Office. Tomorrow my husband will pass by and submit my IELTS score.</a:t>
                      </a:r>
                      <a:endParaRPr lang="en-US" sz="1400" dirty="0" smtClean="0"/>
                    </a:p>
                    <a:p>
                      <a:pPr marL="0" indent="0">
                        <a:buNone/>
                      </a:pPr>
                      <a:r>
                        <a:rPr lang="en-GB" sz="1400" dirty="0" smtClean="0"/>
                        <a:t>Kindly, find attached my required document as requested.</a:t>
                      </a:r>
                      <a:endParaRPr lang="en-US" sz="1400" dirty="0" smtClean="0"/>
                    </a:p>
                    <a:p>
                      <a:pPr marL="0" indent="0">
                        <a:buNone/>
                      </a:pPr>
                      <a:r>
                        <a:rPr lang="en-GB" sz="1400" dirty="0" smtClean="0"/>
                        <a:t>Please do not hesitate to contact me if I have to provide anymore information.</a:t>
                      </a:r>
                      <a:endParaRPr lang="en-US" sz="1400" dirty="0" smtClean="0"/>
                    </a:p>
                    <a:p>
                      <a:pPr marL="0" indent="0">
                        <a:buNone/>
                      </a:pPr>
                      <a:r>
                        <a:rPr lang="en-GB" sz="1400" dirty="0" smtClean="0"/>
                        <a:t>Thank you for all your kind help</a:t>
                      </a:r>
                      <a:endParaRPr lang="en-US" sz="1400" dirty="0" smtClean="0"/>
                    </a:p>
                    <a:p>
                      <a:pPr marL="0" indent="0">
                        <a:buNone/>
                      </a:pPr>
                      <a:r>
                        <a:rPr lang="en-GB" sz="1400" dirty="0" smtClean="0"/>
                        <a:t>Yours sincerely, </a:t>
                      </a:r>
                      <a:endParaRPr lang="en-US" sz="1400" dirty="0" smtClean="0"/>
                    </a:p>
                    <a:p>
                      <a:pPr marL="0" indent="0">
                        <a:buNone/>
                      </a:pPr>
                      <a:r>
                        <a:rPr lang="en-GB" sz="1400" dirty="0" smtClean="0"/>
                        <a:t>Jane</a:t>
                      </a:r>
                      <a:endParaRPr lang="en-US" sz="1400" dirty="0" smtClean="0"/>
                    </a:p>
                  </a:txBody>
                  <a:tcPr/>
                </a:tc>
              </a:tr>
            </a:tbl>
          </a:graphicData>
        </a:graphic>
      </p:graphicFrame>
    </p:spTree>
    <p:extLst>
      <p:ext uri="{BB962C8B-B14F-4D97-AF65-F5344CB8AC3E}">
        <p14:creationId xmlns:p14="http://schemas.microsoft.com/office/powerpoint/2010/main" val="827097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Results</a:t>
            </a:r>
            <a:endParaRPr lang="en-US" dirty="0"/>
          </a:p>
        </p:txBody>
      </p:sp>
      <p:sp>
        <p:nvSpPr>
          <p:cNvPr id="5" name="Content Placeholder 4"/>
          <p:cNvSpPr>
            <a:spLocks noGrp="1"/>
          </p:cNvSpPr>
          <p:nvPr>
            <p:ph sz="half" idx="1"/>
          </p:nvPr>
        </p:nvSpPr>
        <p:spPr>
          <a:xfrm>
            <a:off x="838200" y="1825624"/>
            <a:ext cx="5181600" cy="4625975"/>
          </a:xfrm>
        </p:spPr>
        <p:txBody>
          <a:bodyPr>
            <a:normAutofit fontScale="92500" lnSpcReduction="10000"/>
          </a:bodyPr>
          <a:lstStyle/>
          <a:p>
            <a:r>
              <a:rPr lang="en-US" dirty="0" smtClean="0"/>
              <a:t>Situation 5</a:t>
            </a:r>
          </a:p>
          <a:p>
            <a:pPr lvl="1"/>
            <a:r>
              <a:rPr lang="en-US" dirty="0">
                <a:sym typeface="Wingdings" panose="05000000000000000000" pitchFamily="2" charset="2"/>
              </a:rPr>
              <a:t>Polite 	</a:t>
            </a:r>
          </a:p>
          <a:p>
            <a:pPr lvl="2"/>
            <a:r>
              <a:rPr lang="en-US" dirty="0">
                <a:sym typeface="Wingdings" panose="05000000000000000000" pitchFamily="2" charset="2"/>
              </a:rPr>
              <a:t>Overall judgment: </a:t>
            </a:r>
            <a:r>
              <a:rPr lang="en-US" dirty="0" smtClean="0">
                <a:sym typeface="Wingdings" panose="05000000000000000000" pitchFamily="2" charset="2"/>
              </a:rPr>
              <a:t>3.88</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3.39</a:t>
            </a:r>
          </a:p>
          <a:p>
            <a:pPr lvl="2"/>
            <a:r>
              <a:rPr lang="en-US" dirty="0" smtClean="0">
                <a:sym typeface="Wingdings" panose="05000000000000000000" pitchFamily="2" charset="2"/>
              </a:rPr>
              <a:t>Students</a:t>
            </a:r>
            <a:r>
              <a:rPr lang="en-US" dirty="0">
                <a:sym typeface="Wingdings" panose="05000000000000000000" pitchFamily="2" charset="2"/>
              </a:rPr>
              <a:t>: 4.37</a:t>
            </a:r>
          </a:p>
          <a:p>
            <a:pPr lvl="1"/>
            <a:r>
              <a:rPr lang="en-US" dirty="0">
                <a:sym typeface="Wingdings" panose="05000000000000000000" pitchFamily="2" charset="2"/>
              </a:rPr>
              <a:t>Tactful</a:t>
            </a:r>
          </a:p>
          <a:p>
            <a:pPr lvl="2"/>
            <a:r>
              <a:rPr lang="en-US" dirty="0">
                <a:sym typeface="Wingdings" panose="05000000000000000000" pitchFamily="2" charset="2"/>
              </a:rPr>
              <a:t>Overall judgement: </a:t>
            </a:r>
            <a:r>
              <a:rPr lang="en-US" dirty="0" smtClean="0">
                <a:sym typeface="Wingdings" panose="05000000000000000000" pitchFamily="2" charset="2"/>
              </a:rPr>
              <a:t>3.53</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3.29</a:t>
            </a:r>
          </a:p>
          <a:p>
            <a:pPr lvl="2"/>
            <a:r>
              <a:rPr lang="en-US" dirty="0" smtClean="0">
                <a:sym typeface="Wingdings" panose="05000000000000000000" pitchFamily="2" charset="2"/>
              </a:rPr>
              <a:t>Students</a:t>
            </a:r>
            <a:r>
              <a:rPr lang="en-US" dirty="0">
                <a:sym typeface="Wingdings" panose="05000000000000000000" pitchFamily="2" charset="2"/>
              </a:rPr>
              <a:t>: 3.78</a:t>
            </a:r>
          </a:p>
          <a:p>
            <a:pPr lvl="1"/>
            <a:r>
              <a:rPr lang="en-US" dirty="0">
                <a:sym typeface="Wingdings" panose="05000000000000000000" pitchFamily="2" charset="2"/>
              </a:rPr>
              <a:t>Punctuation</a:t>
            </a:r>
          </a:p>
          <a:p>
            <a:pPr lvl="2"/>
            <a:r>
              <a:rPr lang="en-US" dirty="0">
                <a:sym typeface="Wingdings" panose="05000000000000000000" pitchFamily="2" charset="2"/>
              </a:rPr>
              <a:t>Overall judgement: </a:t>
            </a:r>
            <a:r>
              <a:rPr lang="en-US" dirty="0" smtClean="0">
                <a:sym typeface="Wingdings" panose="05000000000000000000" pitchFamily="2" charset="2"/>
              </a:rPr>
              <a:t>3.46</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3.39</a:t>
            </a:r>
          </a:p>
          <a:p>
            <a:pPr lvl="2"/>
            <a:r>
              <a:rPr lang="en-US" dirty="0" smtClean="0">
                <a:sym typeface="Wingdings" panose="05000000000000000000" pitchFamily="2" charset="2"/>
              </a:rPr>
              <a:t>Students</a:t>
            </a:r>
            <a:r>
              <a:rPr lang="en-US" dirty="0">
                <a:sym typeface="Wingdings" panose="05000000000000000000" pitchFamily="2" charset="2"/>
              </a:rPr>
              <a:t>: 3.53</a:t>
            </a:r>
          </a:p>
          <a:p>
            <a:pPr lvl="1"/>
            <a:r>
              <a:rPr lang="en-US" dirty="0">
                <a:sym typeface="Wingdings" panose="05000000000000000000" pitchFamily="2" charset="2"/>
              </a:rPr>
              <a:t>T-test: not significant (p=.10</a:t>
            </a:r>
            <a:r>
              <a:rPr lang="en-US" dirty="0" smtClean="0">
                <a:sym typeface="Wingdings" panose="05000000000000000000" pitchFamily="2" charset="2"/>
              </a:rPr>
              <a:t>)</a:t>
            </a:r>
            <a:endParaRPr lang="en-US" dirty="0"/>
          </a:p>
        </p:txBody>
      </p:sp>
      <p:sp>
        <p:nvSpPr>
          <p:cNvPr id="6" name="Content Placeholder 5"/>
          <p:cNvSpPr>
            <a:spLocks noGrp="1"/>
          </p:cNvSpPr>
          <p:nvPr>
            <p:ph sz="half" idx="2"/>
          </p:nvPr>
        </p:nvSpPr>
        <p:spPr>
          <a:xfrm>
            <a:off x="6172200" y="1825625"/>
            <a:ext cx="5181600" cy="4625974"/>
          </a:xfrm>
        </p:spPr>
        <p:txBody>
          <a:bodyPr>
            <a:normAutofit fontScale="92500" lnSpcReduction="10000"/>
          </a:bodyPr>
          <a:lstStyle/>
          <a:p>
            <a:r>
              <a:rPr lang="en-US" dirty="0" smtClean="0"/>
              <a:t>Situation 6</a:t>
            </a:r>
          </a:p>
          <a:p>
            <a:pPr lvl="1"/>
            <a:r>
              <a:rPr lang="en-US" dirty="0">
                <a:sym typeface="Wingdings" panose="05000000000000000000" pitchFamily="2" charset="2"/>
              </a:rPr>
              <a:t>Polite 	</a:t>
            </a:r>
          </a:p>
          <a:p>
            <a:pPr lvl="2"/>
            <a:r>
              <a:rPr lang="en-US" dirty="0">
                <a:sym typeface="Wingdings" panose="05000000000000000000" pitchFamily="2" charset="2"/>
              </a:rPr>
              <a:t>Overall judgment: </a:t>
            </a:r>
            <a:r>
              <a:rPr lang="en-US" dirty="0" smtClean="0">
                <a:sym typeface="Wingdings" panose="05000000000000000000" pitchFamily="2" charset="2"/>
              </a:rPr>
              <a:t>2.5</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2.75</a:t>
            </a:r>
          </a:p>
          <a:p>
            <a:pPr lvl="2"/>
            <a:r>
              <a:rPr lang="en-US" dirty="0" smtClean="0">
                <a:sym typeface="Wingdings" panose="05000000000000000000" pitchFamily="2" charset="2"/>
              </a:rPr>
              <a:t>Students</a:t>
            </a:r>
            <a:r>
              <a:rPr lang="en-US" dirty="0">
                <a:sym typeface="Wingdings" panose="05000000000000000000" pitchFamily="2" charset="2"/>
              </a:rPr>
              <a:t>: 2.26</a:t>
            </a:r>
          </a:p>
          <a:p>
            <a:pPr lvl="1"/>
            <a:r>
              <a:rPr lang="en-US" dirty="0">
                <a:sym typeface="Wingdings" panose="05000000000000000000" pitchFamily="2" charset="2"/>
              </a:rPr>
              <a:t>Tactful</a:t>
            </a:r>
          </a:p>
          <a:p>
            <a:pPr lvl="2"/>
            <a:r>
              <a:rPr lang="en-US" dirty="0">
                <a:sym typeface="Wingdings" panose="05000000000000000000" pitchFamily="2" charset="2"/>
              </a:rPr>
              <a:t>Overall judgement: </a:t>
            </a:r>
            <a:r>
              <a:rPr lang="en-US" dirty="0" smtClean="0">
                <a:sym typeface="Wingdings" panose="05000000000000000000" pitchFamily="2" charset="2"/>
              </a:rPr>
              <a:t>2.15</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2.18</a:t>
            </a:r>
          </a:p>
          <a:p>
            <a:pPr lvl="2"/>
            <a:r>
              <a:rPr lang="en-US" dirty="0" smtClean="0">
                <a:sym typeface="Wingdings" panose="05000000000000000000" pitchFamily="2" charset="2"/>
              </a:rPr>
              <a:t>Students</a:t>
            </a:r>
            <a:r>
              <a:rPr lang="en-US" dirty="0">
                <a:sym typeface="Wingdings" panose="05000000000000000000" pitchFamily="2" charset="2"/>
              </a:rPr>
              <a:t>: 2.13</a:t>
            </a:r>
          </a:p>
          <a:p>
            <a:pPr lvl="1"/>
            <a:r>
              <a:rPr lang="en-US" dirty="0">
                <a:sym typeface="Wingdings" panose="05000000000000000000" pitchFamily="2" charset="2"/>
              </a:rPr>
              <a:t>Punctuation</a:t>
            </a:r>
          </a:p>
          <a:p>
            <a:pPr lvl="2"/>
            <a:r>
              <a:rPr lang="en-US" dirty="0">
                <a:sym typeface="Wingdings" panose="05000000000000000000" pitchFamily="2" charset="2"/>
              </a:rPr>
              <a:t>Overall judgement: </a:t>
            </a:r>
            <a:r>
              <a:rPr lang="en-US" dirty="0" smtClean="0">
                <a:sym typeface="Wingdings" panose="05000000000000000000" pitchFamily="2" charset="2"/>
              </a:rPr>
              <a:t>2.64</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2.75</a:t>
            </a:r>
          </a:p>
          <a:p>
            <a:pPr lvl="2"/>
            <a:r>
              <a:rPr lang="en-US" dirty="0" smtClean="0">
                <a:sym typeface="Wingdings" panose="05000000000000000000" pitchFamily="2" charset="2"/>
              </a:rPr>
              <a:t>Students</a:t>
            </a:r>
            <a:r>
              <a:rPr lang="en-US" dirty="0">
                <a:sym typeface="Wingdings" panose="05000000000000000000" pitchFamily="2" charset="2"/>
              </a:rPr>
              <a:t>: 2.54</a:t>
            </a:r>
          </a:p>
          <a:p>
            <a:pPr lvl="1"/>
            <a:r>
              <a:rPr lang="en-US" dirty="0">
                <a:sym typeface="Wingdings" panose="05000000000000000000" pitchFamily="2" charset="2"/>
              </a:rPr>
              <a:t>T-test: not significant (p=.33</a:t>
            </a:r>
            <a:r>
              <a:rPr lang="en-US" dirty="0" smtClean="0">
                <a:sym typeface="Wingdings" panose="05000000000000000000" pitchFamily="2" charset="2"/>
              </a:rPr>
              <a:t>)</a:t>
            </a:r>
            <a:endParaRPr lang="en-US" dirty="0">
              <a:sym typeface="Wingdings" panose="05000000000000000000" pitchFamily="2" charset="2"/>
            </a:endParaRPr>
          </a:p>
        </p:txBody>
      </p:sp>
      <p:sp>
        <p:nvSpPr>
          <p:cNvPr id="10" name="Right Arrow 9"/>
          <p:cNvSpPr/>
          <p:nvPr/>
        </p:nvSpPr>
        <p:spPr>
          <a:xfrm>
            <a:off x="838200" y="2260600"/>
            <a:ext cx="381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838200" y="5880100"/>
            <a:ext cx="381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45090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endParaRPr lang="en-US" dirty="0"/>
          </a:p>
        </p:txBody>
      </p:sp>
      <p:sp>
        <p:nvSpPr>
          <p:cNvPr id="3" name="Content Placeholder 2"/>
          <p:cNvSpPr>
            <a:spLocks noGrp="1"/>
          </p:cNvSpPr>
          <p:nvPr>
            <p:ph idx="1"/>
          </p:nvPr>
        </p:nvSpPr>
        <p:spPr>
          <a:xfrm>
            <a:off x="838200" y="1825624"/>
            <a:ext cx="10515600" cy="4600575"/>
          </a:xfrm>
        </p:spPr>
        <p:txBody>
          <a:bodyPr>
            <a:normAutofit fontScale="92500" lnSpcReduction="20000"/>
          </a:bodyPr>
          <a:lstStyle/>
          <a:p>
            <a:r>
              <a:rPr lang="en-US" dirty="0" smtClean="0"/>
              <a:t>Situation 5</a:t>
            </a:r>
          </a:p>
          <a:p>
            <a:endParaRPr lang="en-US" dirty="0"/>
          </a:p>
          <a:p>
            <a:endParaRPr lang="en-US" dirty="0" smtClean="0"/>
          </a:p>
          <a:p>
            <a:endParaRPr lang="en-US" dirty="0" smtClean="0"/>
          </a:p>
          <a:p>
            <a:endParaRPr lang="en-US" dirty="0"/>
          </a:p>
          <a:p>
            <a:r>
              <a:rPr lang="en-US" dirty="0" smtClean="0"/>
              <a:t>Students and faculty were </a:t>
            </a:r>
            <a:r>
              <a:rPr lang="en-US" dirty="0" smtClean="0">
                <a:solidFill>
                  <a:srgbClr val="00B050"/>
                </a:solidFill>
              </a:rPr>
              <a:t>most divided </a:t>
            </a:r>
            <a:r>
              <a:rPr lang="en-US" dirty="0" smtClean="0"/>
              <a:t>in their judgements of this student/email</a:t>
            </a:r>
          </a:p>
          <a:p>
            <a:r>
              <a:rPr lang="en-US" dirty="0"/>
              <a:t>Faculty: “he asks to send the required papers in a kind of abrupt way &amp; does not sign his name”; I would have broken up sentences a little more &amp; inserted more punctuation to make it more polite and not that </a:t>
            </a:r>
            <a:r>
              <a:rPr lang="en-US" dirty="0" smtClean="0"/>
              <a:t>abrupt”</a:t>
            </a:r>
          </a:p>
          <a:p>
            <a:r>
              <a:rPr lang="en-US" dirty="0"/>
              <a:t>Students: “Despite the hint of urgency, the student used polite language and exhibited self-awareness of any inconveniences”; “Polite requests, also says sorry for the inconvenience but in a nice way, his </a:t>
            </a:r>
            <a:r>
              <a:rPr lang="en-US" dirty="0" smtClean="0"/>
              <a:t>way”</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1936809"/>
              </p:ext>
            </p:extLst>
          </p:nvPr>
        </p:nvGraphicFramePr>
        <p:xfrm>
          <a:off x="2032000" y="2252132"/>
          <a:ext cx="8128000" cy="1413934"/>
        </p:xfrm>
        <a:graphic>
          <a:graphicData uri="http://schemas.openxmlformats.org/drawingml/2006/table">
            <a:tbl>
              <a:tblPr firstRow="1" bandRow="1">
                <a:tableStyleId>{69CF1AB2-1976-4502-BF36-3FF5EA218861}</a:tableStyleId>
              </a:tblPr>
              <a:tblGrid>
                <a:gridCol w="8128000"/>
              </a:tblGrid>
              <a:tr h="1413934">
                <a:tc>
                  <a:txBody>
                    <a:bodyPr/>
                    <a:lstStyle/>
                    <a:p>
                      <a:r>
                        <a:rPr lang="en-GB" sz="1400" kern="1200" dirty="0" smtClean="0">
                          <a:effectLst/>
                        </a:rPr>
                        <a:t>Hello </a:t>
                      </a:r>
                      <a:r>
                        <a:rPr lang="en-GB" sz="1400" kern="1200" dirty="0" err="1" smtClean="0">
                          <a:effectLst/>
                        </a:rPr>
                        <a:t>Dr.</a:t>
                      </a:r>
                      <a:r>
                        <a:rPr lang="en-GB" sz="1400" kern="1200" dirty="0" smtClean="0">
                          <a:effectLst/>
                        </a:rPr>
                        <a:t> Smith, </a:t>
                      </a:r>
                      <a:endParaRPr lang="en-US" sz="1400" kern="1200" dirty="0" smtClean="0">
                        <a:effectLst/>
                      </a:endParaRPr>
                    </a:p>
                    <a:p>
                      <a:r>
                        <a:rPr lang="en-GB" sz="1400" kern="1200" dirty="0" smtClean="0">
                          <a:effectLst/>
                        </a:rPr>
                        <a:t> </a:t>
                      </a:r>
                      <a:endParaRPr lang="en-US" sz="1400" kern="1200" dirty="0" smtClean="0">
                        <a:effectLst/>
                      </a:endParaRPr>
                    </a:p>
                    <a:p>
                      <a:r>
                        <a:rPr lang="en-GB" sz="1400" kern="1200" dirty="0" smtClean="0">
                          <a:effectLst/>
                        </a:rPr>
                        <a:t>I hope you are doing well. May I ask you to send me the schedule of the PAR courses and the papers required of me to fill to start going there as soon as possible?</a:t>
                      </a:r>
                      <a:endParaRPr lang="en-US" sz="1400" kern="1200" dirty="0" smtClean="0">
                        <a:effectLst/>
                      </a:endParaRPr>
                    </a:p>
                    <a:p>
                      <a:r>
                        <a:rPr lang="en-GB" sz="1400" kern="1200" dirty="0" smtClean="0">
                          <a:effectLst/>
                        </a:rPr>
                        <a:t> </a:t>
                      </a:r>
                      <a:endParaRPr lang="en-US" sz="1400" kern="1200" dirty="0" smtClean="0">
                        <a:effectLst/>
                      </a:endParaRPr>
                    </a:p>
                    <a:p>
                      <a:r>
                        <a:rPr lang="en-GB" sz="1400" kern="1200" dirty="0" smtClean="0">
                          <a:effectLst/>
                        </a:rPr>
                        <a:t>Thank you so much and have a great night and sorry for disturbing.</a:t>
                      </a:r>
                      <a:endParaRPr lang="en-US" sz="1400" kern="1200" dirty="0" smtClean="0">
                        <a:effectLst/>
                      </a:endParaRPr>
                    </a:p>
                  </a:txBody>
                  <a:tcPr/>
                </a:tc>
              </a:tr>
            </a:tbl>
          </a:graphicData>
        </a:graphic>
      </p:graphicFrame>
    </p:spTree>
    <p:extLst>
      <p:ext uri="{BB962C8B-B14F-4D97-AF65-F5344CB8AC3E}">
        <p14:creationId xmlns:p14="http://schemas.microsoft.com/office/powerpoint/2010/main" val="10523758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90525"/>
            <a:ext cx="10515600" cy="1325563"/>
          </a:xfrm>
        </p:spPr>
        <p:txBody>
          <a:bodyPr/>
          <a:lstStyle/>
          <a:p>
            <a:r>
              <a:rPr lang="en-US" dirty="0" smtClean="0"/>
              <a:t>Results</a:t>
            </a:r>
            <a:endParaRPr lang="en-US" dirty="0"/>
          </a:p>
        </p:txBody>
      </p:sp>
      <p:sp>
        <p:nvSpPr>
          <p:cNvPr id="5" name="Content Placeholder 4"/>
          <p:cNvSpPr>
            <a:spLocks noGrp="1"/>
          </p:cNvSpPr>
          <p:nvPr>
            <p:ph sz="half" idx="1"/>
          </p:nvPr>
        </p:nvSpPr>
        <p:spPr/>
        <p:txBody>
          <a:bodyPr>
            <a:normAutofit fontScale="92500" lnSpcReduction="20000"/>
          </a:bodyPr>
          <a:lstStyle/>
          <a:p>
            <a:r>
              <a:rPr lang="en-US" dirty="0" smtClean="0"/>
              <a:t>Situation 7</a:t>
            </a:r>
          </a:p>
          <a:p>
            <a:pPr lvl="1"/>
            <a:r>
              <a:rPr lang="en-US" dirty="0">
                <a:sym typeface="Wingdings" panose="05000000000000000000" pitchFamily="2" charset="2"/>
              </a:rPr>
              <a:t>Polite 	</a:t>
            </a:r>
          </a:p>
          <a:p>
            <a:pPr lvl="2"/>
            <a:r>
              <a:rPr lang="en-US" dirty="0">
                <a:sym typeface="Wingdings" panose="05000000000000000000" pitchFamily="2" charset="2"/>
              </a:rPr>
              <a:t>Overall judgment: </a:t>
            </a:r>
            <a:r>
              <a:rPr lang="en-US" dirty="0" smtClean="0">
                <a:sym typeface="Wingdings" panose="05000000000000000000" pitchFamily="2" charset="2"/>
              </a:rPr>
              <a:t>3.21</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3.32</a:t>
            </a:r>
          </a:p>
          <a:p>
            <a:pPr lvl="2"/>
            <a:r>
              <a:rPr lang="en-US" dirty="0" smtClean="0">
                <a:sym typeface="Wingdings" panose="05000000000000000000" pitchFamily="2" charset="2"/>
              </a:rPr>
              <a:t>Students</a:t>
            </a:r>
            <a:r>
              <a:rPr lang="en-US" dirty="0">
                <a:sym typeface="Wingdings" panose="05000000000000000000" pitchFamily="2" charset="2"/>
              </a:rPr>
              <a:t>: 3.11</a:t>
            </a:r>
          </a:p>
          <a:p>
            <a:pPr lvl="1"/>
            <a:r>
              <a:rPr lang="en-US" dirty="0">
                <a:sym typeface="Wingdings" panose="05000000000000000000" pitchFamily="2" charset="2"/>
              </a:rPr>
              <a:t>Tactful</a:t>
            </a:r>
          </a:p>
          <a:p>
            <a:pPr lvl="2"/>
            <a:r>
              <a:rPr lang="en-US" dirty="0">
                <a:sym typeface="Wingdings" panose="05000000000000000000" pitchFamily="2" charset="2"/>
              </a:rPr>
              <a:t>Overall judgement: </a:t>
            </a:r>
            <a:r>
              <a:rPr lang="en-US" dirty="0" smtClean="0">
                <a:sym typeface="Wingdings" panose="05000000000000000000" pitchFamily="2" charset="2"/>
              </a:rPr>
              <a:t>3.00</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3.00</a:t>
            </a:r>
          </a:p>
          <a:p>
            <a:pPr lvl="2"/>
            <a:r>
              <a:rPr lang="en-US" dirty="0" smtClean="0">
                <a:sym typeface="Wingdings" panose="05000000000000000000" pitchFamily="2" charset="2"/>
              </a:rPr>
              <a:t>Students</a:t>
            </a:r>
            <a:r>
              <a:rPr lang="en-US" dirty="0">
                <a:sym typeface="Wingdings" panose="05000000000000000000" pitchFamily="2" charset="2"/>
              </a:rPr>
              <a:t>: 2.99</a:t>
            </a:r>
          </a:p>
          <a:p>
            <a:pPr lvl="1"/>
            <a:r>
              <a:rPr lang="en-US" dirty="0">
                <a:sym typeface="Wingdings" panose="05000000000000000000" pitchFamily="2" charset="2"/>
              </a:rPr>
              <a:t>Punctuation</a:t>
            </a:r>
          </a:p>
          <a:p>
            <a:pPr lvl="2"/>
            <a:r>
              <a:rPr lang="en-US" dirty="0">
                <a:sym typeface="Wingdings" panose="05000000000000000000" pitchFamily="2" charset="2"/>
              </a:rPr>
              <a:t>Overall judgement: </a:t>
            </a:r>
            <a:r>
              <a:rPr lang="en-US" dirty="0" smtClean="0">
                <a:sym typeface="Wingdings" panose="05000000000000000000" pitchFamily="2" charset="2"/>
              </a:rPr>
              <a:t>2.57</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2.60</a:t>
            </a:r>
          </a:p>
          <a:p>
            <a:pPr lvl="2"/>
            <a:r>
              <a:rPr lang="en-US" dirty="0" smtClean="0">
                <a:sym typeface="Wingdings" panose="05000000000000000000" pitchFamily="2" charset="2"/>
              </a:rPr>
              <a:t>Students</a:t>
            </a:r>
            <a:r>
              <a:rPr lang="en-US" dirty="0">
                <a:sym typeface="Wingdings" panose="05000000000000000000" pitchFamily="2" charset="2"/>
              </a:rPr>
              <a:t>: 2.53</a:t>
            </a:r>
          </a:p>
          <a:p>
            <a:pPr lvl="1"/>
            <a:r>
              <a:rPr lang="en-US" dirty="0">
                <a:sym typeface="Wingdings" panose="05000000000000000000" pitchFamily="2" charset="2"/>
              </a:rPr>
              <a:t>T-test: not significant (p=.74</a:t>
            </a:r>
            <a:r>
              <a:rPr lang="en-US" dirty="0" smtClean="0">
                <a:sym typeface="Wingdings" panose="05000000000000000000" pitchFamily="2" charset="2"/>
              </a:rPr>
              <a:t>)</a:t>
            </a:r>
            <a:endParaRPr lang="en-US" dirty="0"/>
          </a:p>
        </p:txBody>
      </p:sp>
      <p:sp>
        <p:nvSpPr>
          <p:cNvPr id="6" name="Content Placeholder 5"/>
          <p:cNvSpPr>
            <a:spLocks noGrp="1"/>
          </p:cNvSpPr>
          <p:nvPr>
            <p:ph sz="half" idx="2"/>
          </p:nvPr>
        </p:nvSpPr>
        <p:spPr/>
        <p:txBody>
          <a:bodyPr>
            <a:normAutofit fontScale="92500" lnSpcReduction="20000"/>
          </a:bodyPr>
          <a:lstStyle/>
          <a:p>
            <a:r>
              <a:rPr lang="en-US" dirty="0" smtClean="0"/>
              <a:t>Situation 8</a:t>
            </a:r>
          </a:p>
          <a:p>
            <a:pPr lvl="1"/>
            <a:r>
              <a:rPr lang="en-US" dirty="0">
                <a:sym typeface="Wingdings" panose="05000000000000000000" pitchFamily="2" charset="2"/>
              </a:rPr>
              <a:t>Polite 	</a:t>
            </a:r>
          </a:p>
          <a:p>
            <a:pPr lvl="2"/>
            <a:r>
              <a:rPr lang="en-US" dirty="0">
                <a:sym typeface="Wingdings" panose="05000000000000000000" pitchFamily="2" charset="2"/>
              </a:rPr>
              <a:t>Overall judgment: </a:t>
            </a:r>
            <a:r>
              <a:rPr lang="en-US" dirty="0" smtClean="0">
                <a:sym typeface="Wingdings" panose="05000000000000000000" pitchFamily="2" charset="2"/>
              </a:rPr>
              <a:t>2.25</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2.21</a:t>
            </a:r>
          </a:p>
          <a:p>
            <a:pPr lvl="2"/>
            <a:r>
              <a:rPr lang="en-US" dirty="0" smtClean="0">
                <a:sym typeface="Wingdings" panose="05000000000000000000" pitchFamily="2" charset="2"/>
              </a:rPr>
              <a:t>Students</a:t>
            </a:r>
            <a:r>
              <a:rPr lang="en-US" dirty="0">
                <a:sym typeface="Wingdings" panose="05000000000000000000" pitchFamily="2" charset="2"/>
              </a:rPr>
              <a:t>: 2.30</a:t>
            </a:r>
          </a:p>
          <a:p>
            <a:pPr lvl="1"/>
            <a:r>
              <a:rPr lang="en-US" dirty="0">
                <a:sym typeface="Wingdings" panose="05000000000000000000" pitchFamily="2" charset="2"/>
              </a:rPr>
              <a:t>Tactful</a:t>
            </a:r>
          </a:p>
          <a:p>
            <a:pPr lvl="2"/>
            <a:r>
              <a:rPr lang="en-US" dirty="0">
                <a:sym typeface="Wingdings" panose="05000000000000000000" pitchFamily="2" charset="2"/>
              </a:rPr>
              <a:t>Overall judgement: </a:t>
            </a:r>
            <a:r>
              <a:rPr lang="en-US" dirty="0" smtClean="0">
                <a:sym typeface="Wingdings" panose="05000000000000000000" pitchFamily="2" charset="2"/>
              </a:rPr>
              <a:t>2.31</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2.39</a:t>
            </a:r>
          </a:p>
          <a:p>
            <a:pPr lvl="2"/>
            <a:r>
              <a:rPr lang="en-US" dirty="0" smtClean="0">
                <a:sym typeface="Wingdings" panose="05000000000000000000" pitchFamily="2" charset="2"/>
              </a:rPr>
              <a:t>Students</a:t>
            </a:r>
            <a:r>
              <a:rPr lang="en-US" dirty="0">
                <a:sym typeface="Wingdings" panose="05000000000000000000" pitchFamily="2" charset="2"/>
              </a:rPr>
              <a:t>: 2.23</a:t>
            </a:r>
          </a:p>
          <a:p>
            <a:pPr lvl="1"/>
            <a:r>
              <a:rPr lang="en-US" dirty="0">
                <a:sym typeface="Wingdings" panose="05000000000000000000" pitchFamily="2" charset="2"/>
              </a:rPr>
              <a:t>Punctuation</a:t>
            </a:r>
          </a:p>
          <a:p>
            <a:pPr lvl="2"/>
            <a:r>
              <a:rPr lang="en-US" dirty="0">
                <a:sym typeface="Wingdings" panose="05000000000000000000" pitchFamily="2" charset="2"/>
              </a:rPr>
              <a:t>Overall judgement: </a:t>
            </a:r>
            <a:r>
              <a:rPr lang="en-US" dirty="0" smtClean="0">
                <a:sym typeface="Wingdings" panose="05000000000000000000" pitchFamily="2" charset="2"/>
              </a:rPr>
              <a:t>2.22</a:t>
            </a:r>
          </a:p>
          <a:p>
            <a:pPr lvl="2"/>
            <a:r>
              <a:rPr lang="en-US" dirty="0" smtClean="0">
                <a:sym typeface="Wingdings" panose="05000000000000000000" pitchFamily="2" charset="2"/>
              </a:rPr>
              <a:t>Faculty</a:t>
            </a:r>
            <a:r>
              <a:rPr lang="en-US" dirty="0">
                <a:sym typeface="Wingdings" panose="05000000000000000000" pitchFamily="2" charset="2"/>
              </a:rPr>
              <a:t>: </a:t>
            </a:r>
            <a:r>
              <a:rPr lang="en-US" dirty="0" smtClean="0">
                <a:sym typeface="Wingdings" panose="05000000000000000000" pitchFamily="2" charset="2"/>
              </a:rPr>
              <a:t>2.30</a:t>
            </a:r>
            <a:endParaRPr lang="en-US" dirty="0">
              <a:sym typeface="Wingdings" panose="05000000000000000000" pitchFamily="2" charset="2"/>
            </a:endParaRPr>
          </a:p>
          <a:p>
            <a:pPr lvl="2"/>
            <a:r>
              <a:rPr lang="en-US" dirty="0" smtClean="0">
                <a:sym typeface="Wingdings" panose="05000000000000000000" pitchFamily="2" charset="2"/>
              </a:rPr>
              <a:t>Students</a:t>
            </a:r>
            <a:r>
              <a:rPr lang="en-US" dirty="0">
                <a:sym typeface="Wingdings" panose="05000000000000000000" pitchFamily="2" charset="2"/>
              </a:rPr>
              <a:t>: 2.14</a:t>
            </a:r>
          </a:p>
          <a:p>
            <a:pPr lvl="1"/>
            <a:r>
              <a:rPr lang="en-US" dirty="0">
                <a:sym typeface="Wingdings" panose="05000000000000000000" pitchFamily="2" charset="2"/>
              </a:rPr>
              <a:t>T-test: not significant (p=.31</a:t>
            </a:r>
            <a:r>
              <a:rPr lang="en-US" dirty="0" smtClean="0">
                <a:sym typeface="Wingdings" panose="05000000000000000000" pitchFamily="2" charset="2"/>
              </a:rPr>
              <a:t>)</a:t>
            </a:r>
            <a:endParaRPr lang="en-US" dirty="0">
              <a:sym typeface="Wingdings" panose="05000000000000000000" pitchFamily="2" charset="2"/>
            </a:endParaRPr>
          </a:p>
        </p:txBody>
      </p:sp>
    </p:spTree>
    <p:extLst>
      <p:ext uri="{BB962C8B-B14F-4D97-AF65-F5344CB8AC3E}">
        <p14:creationId xmlns:p14="http://schemas.microsoft.com/office/powerpoint/2010/main" val="15972024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9883"/>
          </a:xfrm>
        </p:spPr>
        <p:txBody>
          <a:bodyPr/>
          <a:lstStyle/>
          <a:p>
            <a:r>
              <a:rPr lang="en-US" dirty="0" smtClean="0"/>
              <a:t>Results</a:t>
            </a:r>
            <a:endParaRPr lang="en-US" dirty="0"/>
          </a:p>
        </p:txBody>
      </p:sp>
      <p:sp>
        <p:nvSpPr>
          <p:cNvPr id="3" name="Content Placeholder 2"/>
          <p:cNvSpPr>
            <a:spLocks noGrp="1"/>
          </p:cNvSpPr>
          <p:nvPr>
            <p:ph idx="1"/>
          </p:nvPr>
        </p:nvSpPr>
        <p:spPr>
          <a:xfrm>
            <a:off x="838200" y="1403796"/>
            <a:ext cx="10515600" cy="5252497"/>
          </a:xfrm>
        </p:spPr>
        <p:txBody>
          <a:bodyPr>
            <a:normAutofit/>
          </a:bodyPr>
          <a:lstStyle/>
          <a:p>
            <a:r>
              <a:rPr lang="en-US" dirty="0" smtClean="0"/>
              <a:t>Evidence that:</a:t>
            </a:r>
          </a:p>
          <a:p>
            <a:pPr lvl="1"/>
            <a:r>
              <a:rPr lang="en-US" dirty="0" smtClean="0"/>
              <a:t>ESL learners’ pragmatic choices in their e-mail communication may cause pragmatic failure in NS-NNS interaction </a:t>
            </a:r>
            <a:r>
              <a:rPr lang="en-US" sz="1800" dirty="0" smtClean="0"/>
              <a:t>(as observed </a:t>
            </a:r>
            <a:r>
              <a:rPr lang="en-US" sz="1800" dirty="0"/>
              <a:t>by </a:t>
            </a:r>
            <a:r>
              <a:rPr lang="en-US" sz="1800" dirty="0" smtClean="0"/>
              <a:t>Chen, 2006; </a:t>
            </a:r>
            <a:r>
              <a:rPr lang="en-US" sz="1800" dirty="0" err="1" smtClean="0"/>
              <a:t>Economidou</a:t>
            </a:r>
            <a:r>
              <a:rPr lang="en-US" sz="1800" dirty="0" smtClean="0"/>
              <a:t>-Kogetsidis, 2011; Aguilar-Roca et al, 2009)</a:t>
            </a:r>
            <a:endParaRPr lang="en-US" dirty="0" smtClean="0"/>
          </a:p>
          <a:p>
            <a:pPr lvl="1"/>
            <a:r>
              <a:rPr lang="en-US" dirty="0" smtClean="0"/>
              <a:t>ESL learners suffer from negative implications (perceptions from peers and faculty) </a:t>
            </a:r>
            <a:r>
              <a:rPr lang="en-US" dirty="0" smtClean="0">
                <a:sym typeface="Wingdings" panose="05000000000000000000" pitchFamily="2" charset="2"/>
              </a:rPr>
              <a:t> affect the development of successful interpersonal relationships</a:t>
            </a:r>
          </a:p>
          <a:p>
            <a:pPr lvl="1"/>
            <a:r>
              <a:rPr lang="en-US" dirty="0" smtClean="0">
                <a:sym typeface="Wingdings" panose="05000000000000000000" pitchFamily="2" charset="2"/>
              </a:rPr>
              <a:t>Contrary to </a:t>
            </a:r>
            <a:r>
              <a:rPr lang="en-US" dirty="0" err="1" smtClean="0">
                <a:sym typeface="Wingdings" panose="05000000000000000000" pitchFamily="2" charset="2"/>
              </a:rPr>
              <a:t>Economidou</a:t>
            </a:r>
            <a:r>
              <a:rPr lang="en-US" dirty="0" smtClean="0">
                <a:sym typeface="Wingdings" panose="05000000000000000000" pitchFamily="2" charset="2"/>
              </a:rPr>
              <a:t> (2016) + </a:t>
            </a:r>
            <a:r>
              <a:rPr lang="en-US" dirty="0"/>
              <a:t>Lewin-Jones &amp; Mason (2014) </a:t>
            </a:r>
            <a:r>
              <a:rPr lang="en-US" dirty="0" smtClean="0">
                <a:sym typeface="Wingdings" panose="05000000000000000000" pitchFamily="2" charset="2"/>
              </a:rPr>
              <a:t>no statistically significant difference was found between the judgment of faculty vs students</a:t>
            </a:r>
          </a:p>
          <a:p>
            <a:pPr lvl="2"/>
            <a:r>
              <a:rPr lang="en-US" dirty="0" smtClean="0">
                <a:sym typeface="Wingdings" panose="05000000000000000000" pitchFamily="2" charset="2"/>
              </a:rPr>
              <a:t>Suggesting that there is no communicative mismatch linked to the new digital natives generation </a:t>
            </a:r>
          </a:p>
          <a:p>
            <a:pPr lvl="3"/>
            <a:r>
              <a:rPr lang="en-US" dirty="0" smtClean="0">
                <a:sym typeface="Wingdings" panose="05000000000000000000" pitchFamily="2" charset="2"/>
              </a:rPr>
              <a:t>Important to note that most of the 33 students were 3</a:t>
            </a:r>
            <a:r>
              <a:rPr lang="en-US" baseline="30000" dirty="0" smtClean="0">
                <a:sym typeface="Wingdings" panose="05000000000000000000" pitchFamily="2" charset="2"/>
              </a:rPr>
              <a:t>rd</a:t>
            </a:r>
            <a:r>
              <a:rPr lang="en-US" dirty="0" smtClean="0">
                <a:sym typeface="Wingdings" panose="05000000000000000000" pitchFamily="2" charset="2"/>
              </a:rPr>
              <a:t> or 4</a:t>
            </a:r>
            <a:r>
              <a:rPr lang="en-US" baseline="30000" dirty="0" smtClean="0">
                <a:sym typeface="Wingdings" panose="05000000000000000000" pitchFamily="2" charset="2"/>
              </a:rPr>
              <a:t>th</a:t>
            </a:r>
            <a:r>
              <a:rPr lang="en-US" dirty="0" smtClean="0">
                <a:sym typeface="Wingdings" panose="05000000000000000000" pitchFamily="2" charset="2"/>
              </a:rPr>
              <a:t> year students  had time to ‘learn’/ adjust their abilities to write and evaluate emails exchanges (would be interesting to give questionnaire to freshmen)</a:t>
            </a:r>
          </a:p>
          <a:p>
            <a:pPr lvl="2">
              <a:buFont typeface="Wingdings" panose="05000000000000000000" pitchFamily="2" charset="2"/>
              <a:buChar char="à"/>
            </a:pPr>
            <a:r>
              <a:rPr lang="en-US" dirty="0" err="1" smtClean="0">
                <a:sym typeface="Wingdings" panose="05000000000000000000" pitchFamily="2" charset="2"/>
              </a:rPr>
              <a:t>Sociopragmatic</a:t>
            </a:r>
            <a:r>
              <a:rPr lang="en-US" dirty="0" smtClean="0">
                <a:sym typeface="Wingdings" panose="05000000000000000000" pitchFamily="2" charset="2"/>
              </a:rPr>
              <a:t> norms in the TL go above and beyond the mode of communication</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3993626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8216"/>
          </a:xfrm>
        </p:spPr>
        <p:txBody>
          <a:bodyPr/>
          <a:lstStyle/>
          <a:p>
            <a:r>
              <a:rPr lang="en-US" dirty="0" smtClean="0"/>
              <a:t>Introduction</a:t>
            </a:r>
            <a:endParaRPr lang="en-US" dirty="0"/>
          </a:p>
        </p:txBody>
      </p:sp>
      <p:sp>
        <p:nvSpPr>
          <p:cNvPr id="3" name="Content Placeholder 2"/>
          <p:cNvSpPr>
            <a:spLocks noGrp="1"/>
          </p:cNvSpPr>
          <p:nvPr>
            <p:ph idx="1"/>
          </p:nvPr>
        </p:nvSpPr>
        <p:spPr>
          <a:xfrm>
            <a:off x="838200" y="1287887"/>
            <a:ext cx="10515600" cy="5570113"/>
          </a:xfrm>
        </p:spPr>
        <p:txBody>
          <a:bodyPr>
            <a:normAutofit/>
          </a:bodyPr>
          <a:lstStyle/>
          <a:p>
            <a:r>
              <a:rPr lang="en-US" dirty="0" smtClean="0"/>
              <a:t>Today’s university students have grown up with new media (instant messaging, Twitter, FB, Instagram…) = </a:t>
            </a:r>
            <a:r>
              <a:rPr lang="en-US" dirty="0" smtClean="0">
                <a:solidFill>
                  <a:srgbClr val="00B050"/>
                </a:solidFill>
              </a:rPr>
              <a:t>informal short communication</a:t>
            </a:r>
          </a:p>
          <a:p>
            <a:r>
              <a:rPr lang="en-US" dirty="0" smtClean="0">
                <a:sym typeface="Wingdings" panose="05000000000000000000" pitchFamily="2" charset="2"/>
              </a:rPr>
              <a:t>In higher education  shift from F2F office hours consultations to ‘</a:t>
            </a:r>
            <a:r>
              <a:rPr lang="en-US" dirty="0" smtClean="0">
                <a:solidFill>
                  <a:srgbClr val="00B050"/>
                </a:solidFill>
                <a:sym typeface="Wingdings" panose="05000000000000000000" pitchFamily="2" charset="2"/>
              </a:rPr>
              <a:t>cyber-consultations</a:t>
            </a:r>
            <a:r>
              <a:rPr lang="en-US" dirty="0" smtClean="0">
                <a:sym typeface="Wingdings" panose="05000000000000000000" pitchFamily="2" charset="2"/>
              </a:rPr>
              <a:t>’ (</a:t>
            </a:r>
            <a:r>
              <a:rPr lang="en-US" dirty="0" err="1" smtClean="0">
                <a:sym typeface="Wingdings" panose="05000000000000000000" pitchFamily="2" charset="2"/>
              </a:rPr>
              <a:t>Bisenbach</a:t>
            </a:r>
            <a:r>
              <a:rPr lang="en-US" dirty="0" smtClean="0">
                <a:sym typeface="Wingdings" panose="05000000000000000000" pitchFamily="2" charset="2"/>
              </a:rPr>
              <a:t>-Lucas, 2006)</a:t>
            </a:r>
          </a:p>
          <a:p>
            <a:pPr lvl="1">
              <a:buFont typeface="Wingdings" panose="05000000000000000000" pitchFamily="2" charset="2"/>
              <a:buChar char="à"/>
            </a:pPr>
            <a:r>
              <a:rPr lang="en-US" dirty="0" smtClean="0">
                <a:sym typeface="Wingdings" panose="05000000000000000000" pitchFamily="2" charset="2"/>
              </a:rPr>
              <a:t>Emails = </a:t>
            </a:r>
            <a:r>
              <a:rPr lang="en-US" dirty="0" smtClean="0">
                <a:solidFill>
                  <a:srgbClr val="00B050"/>
                </a:solidFill>
                <a:sym typeface="Wingdings" panose="05000000000000000000" pitchFamily="2" charset="2"/>
              </a:rPr>
              <a:t>primary &amp; most popular mode of communication </a:t>
            </a:r>
            <a:r>
              <a:rPr lang="en-US" dirty="0" smtClean="0">
                <a:sym typeface="Wingdings" panose="05000000000000000000" pitchFamily="2" charset="2"/>
              </a:rPr>
              <a:t>between faculty&amp; students</a:t>
            </a:r>
          </a:p>
          <a:p>
            <a:pPr lvl="2"/>
            <a:r>
              <a:rPr lang="en-US" dirty="0" smtClean="0">
                <a:sym typeface="Wingdings" panose="05000000000000000000" pitchFamily="2" charset="2"/>
              </a:rPr>
              <a:t>To request: </a:t>
            </a:r>
          </a:p>
          <a:p>
            <a:pPr lvl="3"/>
            <a:r>
              <a:rPr lang="en-US" dirty="0" smtClean="0"/>
              <a:t>Appointments</a:t>
            </a:r>
          </a:p>
          <a:p>
            <a:pPr lvl="3"/>
            <a:r>
              <a:rPr lang="en-US" dirty="0" smtClean="0"/>
              <a:t>Advice</a:t>
            </a:r>
          </a:p>
          <a:p>
            <a:pPr lvl="3"/>
            <a:r>
              <a:rPr lang="en-US" dirty="0" smtClean="0"/>
              <a:t>course-related information</a:t>
            </a:r>
          </a:p>
          <a:p>
            <a:pPr lvl="3"/>
            <a:r>
              <a:rPr lang="en-US" dirty="0" smtClean="0"/>
              <a:t>Recommendations</a:t>
            </a:r>
            <a:endParaRPr lang="en-US" dirty="0">
              <a:sym typeface="Wingdings" panose="05000000000000000000" pitchFamily="2" charset="2"/>
            </a:endParaRPr>
          </a:p>
          <a:p>
            <a:endParaRPr lang="en-US" dirty="0" smtClean="0">
              <a:sym typeface="Wingdings" panose="05000000000000000000" pitchFamily="2" charset="2"/>
            </a:endParaRPr>
          </a:p>
        </p:txBody>
      </p:sp>
    </p:spTree>
    <p:extLst>
      <p:ext uri="{BB962C8B-B14F-4D97-AF65-F5344CB8AC3E}">
        <p14:creationId xmlns:p14="http://schemas.microsoft.com/office/powerpoint/2010/main" val="29287753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pedagogical interventions	</a:t>
            </a:r>
            <a:endParaRPr lang="en-US" dirty="0"/>
          </a:p>
        </p:txBody>
      </p:sp>
      <p:sp>
        <p:nvSpPr>
          <p:cNvPr id="3" name="Content Placeholder 2"/>
          <p:cNvSpPr>
            <a:spLocks noGrp="1"/>
          </p:cNvSpPr>
          <p:nvPr>
            <p:ph idx="1"/>
          </p:nvPr>
        </p:nvSpPr>
        <p:spPr>
          <a:xfrm>
            <a:off x="838200" y="1596980"/>
            <a:ext cx="10515600" cy="4984124"/>
          </a:xfrm>
        </p:spPr>
        <p:txBody>
          <a:bodyPr>
            <a:normAutofit lnSpcReduction="10000"/>
          </a:bodyPr>
          <a:lstStyle/>
          <a:p>
            <a:r>
              <a:rPr lang="en-US" dirty="0" smtClean="0"/>
              <a:t>Without formal instruction it takes 10 years in a L2 language context to be able to use the language in a pragmatically nativelike manner (Cohen &amp; </a:t>
            </a:r>
            <a:r>
              <a:rPr lang="en-US" dirty="0" err="1" smtClean="0"/>
              <a:t>Olshtain</a:t>
            </a:r>
            <a:r>
              <a:rPr lang="en-US" dirty="0" smtClean="0"/>
              <a:t>, 1993)</a:t>
            </a:r>
          </a:p>
          <a:p>
            <a:pPr marL="0" indent="0">
              <a:buNone/>
            </a:pPr>
            <a:r>
              <a:rPr lang="en-US" dirty="0" smtClean="0">
                <a:sym typeface="Wingdings" panose="05000000000000000000" pitchFamily="2" charset="2"/>
              </a:rPr>
              <a:t></a:t>
            </a:r>
            <a:r>
              <a:rPr lang="en-US" dirty="0" smtClean="0"/>
              <a:t>Develop learners’ pragmatic awareness &amp; competence by drawing attention to pragmatic norms in the target language</a:t>
            </a:r>
          </a:p>
          <a:p>
            <a:pPr marL="0" indent="0">
              <a:buNone/>
            </a:pPr>
            <a:r>
              <a:rPr lang="en-US" dirty="0" smtClean="0">
                <a:sym typeface="Wingdings" panose="05000000000000000000" pitchFamily="2" charset="2"/>
              </a:rPr>
              <a:t></a:t>
            </a:r>
            <a:r>
              <a:rPr lang="en-US" dirty="0" smtClean="0"/>
              <a:t>Sensitize students to possible cross-cultural differences (often caused by transfer from L1)</a:t>
            </a:r>
          </a:p>
          <a:p>
            <a:pPr lvl="1"/>
            <a:r>
              <a:rPr lang="en-US" dirty="0"/>
              <a:t>Absence of greetings </a:t>
            </a:r>
            <a:r>
              <a:rPr lang="en-US" dirty="0" smtClean="0"/>
              <a:t>&amp; closings</a:t>
            </a:r>
          </a:p>
          <a:p>
            <a:pPr lvl="1"/>
            <a:r>
              <a:rPr lang="en-US" dirty="0"/>
              <a:t>Inappropriate forms of </a:t>
            </a:r>
            <a:r>
              <a:rPr lang="en-US" dirty="0" smtClean="0"/>
              <a:t>address</a:t>
            </a:r>
            <a:endParaRPr lang="en-US" dirty="0"/>
          </a:p>
          <a:p>
            <a:pPr lvl="1"/>
            <a:r>
              <a:rPr lang="en-US" dirty="0" smtClean="0"/>
              <a:t>Unreasonable time frames</a:t>
            </a:r>
          </a:p>
          <a:p>
            <a:pPr lvl="1"/>
            <a:r>
              <a:rPr lang="en-US" dirty="0" smtClean="0"/>
              <a:t>Lack of acknowledgment </a:t>
            </a:r>
          </a:p>
          <a:p>
            <a:pPr lvl="1"/>
            <a:r>
              <a:rPr lang="en-US" dirty="0" smtClean="0"/>
              <a:t>Lack of status congruent language </a:t>
            </a:r>
          </a:p>
        </p:txBody>
      </p:sp>
      <p:pic>
        <p:nvPicPr>
          <p:cNvPr id="4" name="Picture 2" descr="Image result for phd comics how to write an ema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3941" y="4072214"/>
            <a:ext cx="5789747" cy="2508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7800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Consciousness-raising tasks</a:t>
            </a:r>
            <a:endParaRPr lang="en-US" dirty="0"/>
          </a:p>
        </p:txBody>
      </p:sp>
      <p:sp>
        <p:nvSpPr>
          <p:cNvPr id="3" name="Content Placeholder 2"/>
          <p:cNvSpPr>
            <a:spLocks noGrp="1"/>
          </p:cNvSpPr>
          <p:nvPr>
            <p:ph idx="1"/>
          </p:nvPr>
        </p:nvSpPr>
        <p:spPr>
          <a:xfrm>
            <a:off x="838200" y="1416676"/>
            <a:ext cx="10515600" cy="5138670"/>
          </a:xfrm>
        </p:spPr>
        <p:txBody>
          <a:bodyPr>
            <a:normAutofit fontScale="77500" lnSpcReduction="20000"/>
          </a:bodyPr>
          <a:lstStyle/>
          <a:p>
            <a:pPr marL="0" indent="0">
              <a:buNone/>
            </a:pPr>
            <a:r>
              <a:rPr lang="en-US" dirty="0" smtClean="0"/>
              <a:t>Input based activities:</a:t>
            </a:r>
          </a:p>
          <a:p>
            <a:r>
              <a:rPr lang="en-US" dirty="0" smtClean="0"/>
              <a:t>Activity A (see handout):</a:t>
            </a:r>
          </a:p>
          <a:p>
            <a:r>
              <a:rPr lang="en-US" dirty="0" smtClean="0"/>
              <a:t>Please read the following emails and rate their level of </a:t>
            </a:r>
            <a:r>
              <a:rPr lang="en-US" dirty="0" smtClean="0">
                <a:solidFill>
                  <a:srgbClr val="00B050"/>
                </a:solidFill>
              </a:rPr>
              <a:t>politeness, tactfulness, and effective punctuation</a:t>
            </a:r>
            <a:r>
              <a:rPr lang="en-US" dirty="0" smtClean="0"/>
              <a:t> using the Likert scale provided.</a:t>
            </a:r>
          </a:p>
          <a:p>
            <a:pPr lvl="1"/>
            <a:endParaRPr lang="en-US" dirty="0" smtClean="0"/>
          </a:p>
          <a:p>
            <a:pPr lvl="1"/>
            <a:endParaRPr lang="en-US" dirty="0"/>
          </a:p>
          <a:p>
            <a:pPr lvl="1"/>
            <a:endParaRPr lang="en-US" dirty="0" smtClean="0"/>
          </a:p>
          <a:p>
            <a:pPr lvl="1"/>
            <a:endParaRPr lang="en-US" dirty="0"/>
          </a:p>
          <a:p>
            <a:pPr lvl="1"/>
            <a:endParaRPr lang="en-US" dirty="0" smtClean="0"/>
          </a:p>
          <a:p>
            <a:pPr marL="0" indent="0">
              <a:buNone/>
            </a:pPr>
            <a:r>
              <a:rPr lang="en-GB" dirty="0" smtClean="0"/>
              <a:t>1</a:t>
            </a:r>
            <a:r>
              <a:rPr lang="en-GB" dirty="0"/>
              <a:t>. This email is </a:t>
            </a:r>
            <a:r>
              <a:rPr lang="en-GB" b="1" dirty="0"/>
              <a:t>polite 	</a:t>
            </a:r>
            <a:r>
              <a:rPr lang="en-GB" dirty="0"/>
              <a:t>		</a:t>
            </a:r>
            <a:endParaRPr lang="en-US" sz="2400" dirty="0"/>
          </a:p>
          <a:p>
            <a:pPr marL="0" indent="0">
              <a:buNone/>
            </a:pPr>
            <a:r>
              <a:rPr lang="en-GB" dirty="0" smtClean="0"/>
              <a:t>1 </a:t>
            </a:r>
            <a:r>
              <a:rPr lang="en-GB" dirty="0"/>
              <a:t>= not at all	   2 = not really 	 3 = so-so	   4 = quite a lot	5 = very much   </a:t>
            </a:r>
            <a:endParaRPr lang="en-US" sz="2400" dirty="0"/>
          </a:p>
          <a:p>
            <a:pPr marL="0" indent="0">
              <a:buNone/>
            </a:pPr>
            <a:r>
              <a:rPr lang="en-US" dirty="0"/>
              <a:t>2. This email is </a:t>
            </a:r>
            <a:r>
              <a:rPr lang="en-US" b="1" dirty="0"/>
              <a:t>tactful</a:t>
            </a:r>
            <a:endParaRPr lang="en-US" sz="2400" dirty="0"/>
          </a:p>
          <a:p>
            <a:pPr marL="0" indent="0">
              <a:buNone/>
            </a:pPr>
            <a:r>
              <a:rPr lang="en-GB" dirty="0" smtClean="0"/>
              <a:t>1 </a:t>
            </a:r>
            <a:r>
              <a:rPr lang="en-GB" dirty="0"/>
              <a:t>= not at all	   2 = not really 	 3 = so-so	   4 = quite a lot	5 = very much   </a:t>
            </a:r>
            <a:endParaRPr lang="en-US" sz="2400" dirty="0"/>
          </a:p>
          <a:p>
            <a:pPr marL="0" indent="0">
              <a:buNone/>
            </a:pPr>
            <a:r>
              <a:rPr lang="en-US" dirty="0"/>
              <a:t>3. This email presents </a:t>
            </a:r>
            <a:r>
              <a:rPr lang="en-US" b="1" dirty="0"/>
              <a:t>effective punctuation</a:t>
            </a:r>
            <a:endParaRPr lang="en-US" sz="2400" dirty="0"/>
          </a:p>
          <a:p>
            <a:pPr marL="0" indent="0">
              <a:buNone/>
            </a:pPr>
            <a:r>
              <a:rPr lang="en-GB" dirty="0" smtClean="0"/>
              <a:t>1 </a:t>
            </a:r>
            <a:r>
              <a:rPr lang="en-GB" dirty="0"/>
              <a:t>= not at all	   2 = not really 	 3 = so-so	   4 = quite a lot	5 = very much   </a:t>
            </a:r>
            <a:endParaRPr lang="en-US" dirty="0"/>
          </a:p>
          <a:p>
            <a:pPr marL="914400" lvl="2" indent="0">
              <a:buNone/>
            </a:pPr>
            <a:endParaRPr lang="en-US" dirty="0" smtClean="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43415502"/>
              </p:ext>
            </p:extLst>
          </p:nvPr>
        </p:nvGraphicFramePr>
        <p:xfrm>
          <a:off x="2032000" y="2742239"/>
          <a:ext cx="8128000" cy="1188720"/>
        </p:xfrm>
        <a:graphic>
          <a:graphicData uri="http://schemas.openxmlformats.org/drawingml/2006/table">
            <a:tbl>
              <a:tblPr firstRow="1" bandRow="1">
                <a:tableStyleId>{69CF1AB2-1976-4502-BF36-3FF5EA218861}</a:tableStyleId>
              </a:tblPr>
              <a:tblGrid>
                <a:gridCol w="8128000"/>
              </a:tblGrid>
              <a:tr h="370840">
                <a:tc>
                  <a:txBody>
                    <a:bodyPr/>
                    <a:lstStyle/>
                    <a:p>
                      <a:pPr marL="0" indent="0">
                        <a:buNone/>
                      </a:pPr>
                      <a:r>
                        <a:rPr lang="en-US" b="0" dirty="0" smtClean="0"/>
                        <a:t>Good night Dr. Smith,</a:t>
                      </a:r>
                      <a:endParaRPr lang="en-US" sz="1600" b="0" dirty="0" smtClean="0"/>
                    </a:p>
                    <a:p>
                      <a:pPr marL="0" indent="0">
                        <a:buNone/>
                      </a:pPr>
                      <a:r>
                        <a:rPr lang="en-US" b="0" dirty="0" smtClean="0"/>
                        <a:t>The recording part of the assignment, does not seem to work.</a:t>
                      </a:r>
                      <a:endParaRPr lang="en-US" sz="1600" b="0" dirty="0" smtClean="0"/>
                    </a:p>
                    <a:p>
                      <a:pPr marL="0" indent="0">
                        <a:buNone/>
                      </a:pPr>
                      <a:r>
                        <a:rPr lang="en-US" b="0" dirty="0" smtClean="0"/>
                        <a:t>Thank you!</a:t>
                      </a:r>
                    </a:p>
                    <a:p>
                      <a:pPr marL="0" indent="0">
                        <a:buNone/>
                      </a:pPr>
                      <a:r>
                        <a:rPr lang="en-US" b="0" dirty="0" smtClean="0"/>
                        <a:t>Mary</a:t>
                      </a:r>
                      <a:endParaRPr lang="en-US" sz="1600" b="0" dirty="0" smtClean="0"/>
                    </a:p>
                  </a:txBody>
                  <a:tcPr/>
                </a:tc>
              </a:tr>
            </a:tbl>
          </a:graphicData>
        </a:graphic>
      </p:graphicFrame>
    </p:spTree>
    <p:extLst>
      <p:ext uri="{BB962C8B-B14F-4D97-AF65-F5344CB8AC3E}">
        <p14:creationId xmlns:p14="http://schemas.microsoft.com/office/powerpoint/2010/main" val="14803541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Consciousness-raising tasks</a:t>
            </a:r>
          </a:p>
        </p:txBody>
      </p:sp>
      <p:sp>
        <p:nvSpPr>
          <p:cNvPr id="3" name="Content Placeholder 2"/>
          <p:cNvSpPr>
            <a:spLocks noGrp="1"/>
          </p:cNvSpPr>
          <p:nvPr>
            <p:ph idx="1"/>
          </p:nvPr>
        </p:nvSpPr>
        <p:spPr>
          <a:xfrm>
            <a:off x="838200" y="1468582"/>
            <a:ext cx="10515600" cy="5153891"/>
          </a:xfrm>
        </p:spPr>
        <p:txBody>
          <a:bodyPr>
            <a:normAutofit fontScale="77500" lnSpcReduction="20000"/>
          </a:bodyPr>
          <a:lstStyle/>
          <a:p>
            <a:pPr marL="0" indent="0">
              <a:buNone/>
            </a:pPr>
            <a:r>
              <a:rPr lang="en-US" dirty="0"/>
              <a:t>Input based activities</a:t>
            </a:r>
            <a:r>
              <a:rPr lang="en-US" dirty="0" smtClean="0"/>
              <a:t>:</a:t>
            </a:r>
          </a:p>
          <a:p>
            <a:r>
              <a:rPr lang="en-US" dirty="0" smtClean="0"/>
              <a:t>Activity B (see handout):</a:t>
            </a:r>
          </a:p>
          <a:p>
            <a:r>
              <a:rPr lang="en-US" dirty="0" smtClean="0"/>
              <a:t>Please read the following emails and settings in which they occur, then select the </a:t>
            </a:r>
            <a:r>
              <a:rPr lang="en-US" dirty="0" smtClean="0">
                <a:solidFill>
                  <a:schemeClr val="accent6"/>
                </a:solidFill>
              </a:rPr>
              <a:t>most </a:t>
            </a:r>
            <a:r>
              <a:rPr lang="en-US" dirty="0" smtClean="0">
                <a:solidFill>
                  <a:srgbClr val="00B050"/>
                </a:solidFill>
              </a:rPr>
              <a:t>suitable answer</a:t>
            </a:r>
            <a:r>
              <a:rPr lang="en-US" dirty="0" smtClean="0"/>
              <a:t>.</a:t>
            </a:r>
          </a:p>
          <a:p>
            <a:pPr lvl="1"/>
            <a:r>
              <a:rPr lang="en-GB" dirty="0"/>
              <a:t>You are a university student (aged 18-25). You sent the email below to one of your professors. You are not familiar with the professor, and this is the first assignment due in his/her class. </a:t>
            </a:r>
            <a:endParaRPr lang="en-US" dirty="0"/>
          </a:p>
          <a:p>
            <a:pPr lvl="1"/>
            <a:r>
              <a:rPr lang="en-US" dirty="0"/>
              <a:t>Please select the most appropriate </a:t>
            </a:r>
            <a:r>
              <a:rPr lang="en-US" dirty="0">
                <a:solidFill>
                  <a:srgbClr val="00B050"/>
                </a:solidFill>
              </a:rPr>
              <a:t>greetings </a:t>
            </a:r>
            <a:r>
              <a:rPr lang="en-US" dirty="0"/>
              <a:t>for an email you sent to your </a:t>
            </a:r>
            <a:r>
              <a:rPr lang="en-US" dirty="0" smtClean="0"/>
              <a:t>professor</a:t>
            </a:r>
          </a:p>
          <a:p>
            <a:endParaRPr lang="en-US" dirty="0" smtClean="0"/>
          </a:p>
          <a:p>
            <a:endParaRPr lang="en-US" dirty="0" smtClean="0"/>
          </a:p>
          <a:p>
            <a:endParaRPr lang="en-US" dirty="0"/>
          </a:p>
          <a:p>
            <a:endParaRPr lang="en-US" dirty="0" smtClean="0"/>
          </a:p>
          <a:p>
            <a:pPr marL="4000500" lvl="8" indent="-342900">
              <a:buFont typeface="+mj-lt"/>
              <a:buAutoNum type="alphaLcPeriod"/>
            </a:pPr>
            <a:r>
              <a:rPr lang="en-US" dirty="0" smtClean="0"/>
              <a:t>Hi</a:t>
            </a:r>
            <a:endParaRPr lang="en-US" dirty="0"/>
          </a:p>
          <a:p>
            <a:pPr marL="4000500" lvl="8" indent="-342900">
              <a:buFont typeface="+mj-lt"/>
              <a:buAutoNum type="alphaLcPeriod"/>
            </a:pPr>
            <a:r>
              <a:rPr lang="en-US" dirty="0"/>
              <a:t>Dear dr. Smith</a:t>
            </a:r>
          </a:p>
          <a:p>
            <a:pPr marL="4000500" lvl="8" indent="-342900">
              <a:buFont typeface="+mj-lt"/>
              <a:buAutoNum type="alphaLcPeriod"/>
            </a:pPr>
            <a:r>
              <a:rPr lang="en-US" dirty="0"/>
              <a:t>No greetings</a:t>
            </a:r>
          </a:p>
          <a:p>
            <a:pPr marL="4000500" lvl="8" indent="-342900">
              <a:buFont typeface="+mj-lt"/>
              <a:buAutoNum type="alphaLcPeriod"/>
            </a:pPr>
            <a:r>
              <a:rPr lang="en-US" dirty="0"/>
              <a:t>Good morning</a:t>
            </a:r>
          </a:p>
          <a:p>
            <a:pPr marL="4000500" lvl="8" indent="-342900">
              <a:buFont typeface="+mj-lt"/>
              <a:buAutoNum type="alphaLcPeriod"/>
            </a:pPr>
            <a:r>
              <a:rPr lang="en-US" dirty="0"/>
              <a:t>Dear Dr. Smith</a:t>
            </a:r>
          </a:p>
          <a:p>
            <a:pPr marL="4000500" lvl="8" indent="-342900">
              <a:buFont typeface="+mj-lt"/>
              <a:buAutoNum type="alphaLcPeriod"/>
            </a:pPr>
            <a:r>
              <a:rPr lang="en-US" dirty="0"/>
              <a:t>Dr. Smith</a:t>
            </a:r>
          </a:p>
          <a:p>
            <a:pPr marL="4000500" lvl="8" indent="-342900">
              <a:buFont typeface="+mj-lt"/>
              <a:buAutoNum type="alphaLcPeriod"/>
            </a:pPr>
            <a:r>
              <a:rPr lang="en-US" dirty="0"/>
              <a:t>Dear Dr.</a:t>
            </a:r>
          </a:p>
          <a:p>
            <a:pPr marL="0" indent="0">
              <a:buNone/>
            </a:pPr>
            <a:endParaRPr lang="en-US" dirty="0" smtClean="0"/>
          </a:p>
          <a:p>
            <a:endParaRPr lang="en-US" dirty="0" smtClean="0"/>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92271914"/>
              </p:ext>
            </p:extLst>
          </p:nvPr>
        </p:nvGraphicFramePr>
        <p:xfrm>
          <a:off x="2602778" y="3667313"/>
          <a:ext cx="6986443" cy="978535"/>
        </p:xfrm>
        <a:graphic>
          <a:graphicData uri="http://schemas.openxmlformats.org/drawingml/2006/table">
            <a:tbl>
              <a:tblPr firstRow="1" firstCol="1" bandRow="1">
                <a:tableStyleId>{69CF1AB2-1976-4502-BF36-3FF5EA218861}</a:tableStyleId>
              </a:tblPr>
              <a:tblGrid>
                <a:gridCol w="6986443"/>
              </a:tblGrid>
              <a:tr h="947211">
                <a:tc>
                  <a:txBody>
                    <a:bodyPr/>
                    <a:lstStyle/>
                    <a:p>
                      <a:pPr marL="0" marR="0">
                        <a:lnSpc>
                          <a:spcPct val="107000"/>
                        </a:lnSpc>
                        <a:spcBef>
                          <a:spcPts val="0"/>
                        </a:spcBef>
                        <a:spcAft>
                          <a:spcPts val="0"/>
                        </a:spcAft>
                      </a:pPr>
                      <a:r>
                        <a:rPr lang="en-US" sz="1200" dirty="0">
                          <a:effectLst/>
                        </a:rPr>
                        <a:t>_____________________,</a:t>
                      </a:r>
                      <a:endParaRPr lang="en-US" sz="1100" dirty="0">
                        <a:effectLst/>
                      </a:endParaRPr>
                    </a:p>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I’m writing to ask about the homework assignments for tomorrow. I was wondering if I could get an extension, given that I wasn’t able to read the necessary material.</a:t>
                      </a:r>
                      <a:endParaRPr lang="en-US" sz="1100" dirty="0">
                        <a:effectLst/>
                      </a:endParaRPr>
                    </a:p>
                    <a:p>
                      <a:pPr marL="0" marR="0">
                        <a:lnSpc>
                          <a:spcPct val="107000"/>
                        </a:lnSpc>
                        <a:spcBef>
                          <a:spcPts val="0"/>
                        </a:spcBef>
                        <a:spcAft>
                          <a:spcPts val="0"/>
                        </a:spcAft>
                      </a:pPr>
                      <a:r>
                        <a:rPr lang="en-US" sz="1200" dirty="0">
                          <a:effectLst/>
                        </a:rPr>
                        <a:t> </a:t>
                      </a:r>
                      <a:endParaRPr lang="en-US" sz="1100" dirty="0">
                        <a:effectLst/>
                        <a:latin typeface="Calibri" charset="0"/>
                        <a:ea typeface="Calibri" charset="0"/>
                        <a:cs typeface="Times New Roman" charset="0"/>
                      </a:endParaRPr>
                    </a:p>
                  </a:txBody>
                  <a:tcPr marL="68580" marR="68580" marT="0" marB="0"/>
                </a:tc>
              </a:tr>
            </a:tbl>
          </a:graphicData>
        </a:graphic>
      </p:graphicFrame>
    </p:spTree>
    <p:extLst>
      <p:ext uri="{BB962C8B-B14F-4D97-AF65-F5344CB8AC3E}">
        <p14:creationId xmlns:p14="http://schemas.microsoft.com/office/powerpoint/2010/main" val="25796295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Consciousness-raising tasks</a:t>
            </a:r>
            <a:endParaRPr lang="en-US" dirty="0"/>
          </a:p>
        </p:txBody>
      </p:sp>
      <p:sp>
        <p:nvSpPr>
          <p:cNvPr id="3" name="Content Placeholder 2"/>
          <p:cNvSpPr>
            <a:spLocks noGrp="1"/>
          </p:cNvSpPr>
          <p:nvPr>
            <p:ph idx="1"/>
          </p:nvPr>
        </p:nvSpPr>
        <p:spPr>
          <a:xfrm>
            <a:off x="838200" y="1690688"/>
            <a:ext cx="10515600" cy="4486275"/>
          </a:xfrm>
        </p:spPr>
        <p:txBody>
          <a:bodyPr>
            <a:normAutofit/>
          </a:bodyPr>
          <a:lstStyle/>
          <a:p>
            <a:pPr marL="0" indent="0">
              <a:buNone/>
            </a:pPr>
            <a:r>
              <a:rPr lang="en-US" dirty="0"/>
              <a:t>Input based activities:</a:t>
            </a:r>
          </a:p>
          <a:p>
            <a:r>
              <a:rPr lang="en-US" dirty="0" smtClean="0"/>
              <a:t> Activity C (see handout):</a:t>
            </a:r>
          </a:p>
          <a:p>
            <a:r>
              <a:rPr lang="en-US" dirty="0" smtClean="0"/>
              <a:t>Please read the sample email below and circle the errors in </a:t>
            </a:r>
            <a:r>
              <a:rPr lang="en-US" dirty="0" smtClean="0">
                <a:solidFill>
                  <a:srgbClr val="00B050"/>
                </a:solidFill>
              </a:rPr>
              <a:t>capitalization</a:t>
            </a:r>
            <a:r>
              <a:rPr lang="en-US" dirty="0" smtClean="0"/>
              <a:t> and </a:t>
            </a:r>
            <a:r>
              <a:rPr lang="en-US" dirty="0" smtClean="0">
                <a:solidFill>
                  <a:srgbClr val="00B050"/>
                </a:solidFill>
              </a:rPr>
              <a:t>punctuation</a:t>
            </a:r>
          </a:p>
          <a:p>
            <a:pPr marL="0" indent="0">
              <a:buNone/>
            </a:pP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90504862"/>
              </p:ext>
            </p:extLst>
          </p:nvPr>
        </p:nvGraphicFramePr>
        <p:xfrm>
          <a:off x="2032000" y="3933825"/>
          <a:ext cx="8128000" cy="914400"/>
        </p:xfrm>
        <a:graphic>
          <a:graphicData uri="http://schemas.openxmlformats.org/drawingml/2006/table">
            <a:tbl>
              <a:tblPr firstRow="1" bandRow="1">
                <a:tableStyleId>{69CF1AB2-1976-4502-BF36-3FF5EA218861}</a:tableStyleId>
              </a:tblPr>
              <a:tblGrid>
                <a:gridCol w="8128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hi. </a:t>
                      </a:r>
                      <a:r>
                        <a:rPr lang="en-US" b="0" dirty="0" err="1" smtClean="0"/>
                        <a:t>i</a:t>
                      </a:r>
                      <a:r>
                        <a:rPr lang="en-US" b="0" dirty="0" smtClean="0"/>
                        <a:t> have been enrolled in the course and </a:t>
                      </a:r>
                      <a:r>
                        <a:rPr lang="en-US" b="0" dirty="0" err="1" smtClean="0"/>
                        <a:t>i</a:t>
                      </a:r>
                      <a:r>
                        <a:rPr lang="en-US" b="0" dirty="0" smtClean="0"/>
                        <a:t> took the placement exam. </a:t>
                      </a:r>
                      <a:r>
                        <a:rPr lang="en-US" b="0" dirty="0" err="1" smtClean="0"/>
                        <a:t>i</a:t>
                      </a:r>
                      <a:r>
                        <a:rPr lang="en-US" b="0" dirty="0" smtClean="0"/>
                        <a:t> have attached my results through a screen shot on my computer. </a:t>
                      </a:r>
                    </a:p>
                    <a:p>
                      <a:endParaRPr lang="en-US" b="0" dirty="0"/>
                    </a:p>
                  </a:txBody>
                  <a:tcPr/>
                </a:tc>
              </a:tr>
            </a:tbl>
          </a:graphicData>
        </a:graphic>
      </p:graphicFrame>
    </p:spTree>
    <p:extLst>
      <p:ext uri="{BB962C8B-B14F-4D97-AF65-F5344CB8AC3E}">
        <p14:creationId xmlns:p14="http://schemas.microsoft.com/office/powerpoint/2010/main" val="1734540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Consciousness-raising tasks</a:t>
            </a:r>
          </a:p>
        </p:txBody>
      </p:sp>
      <p:sp>
        <p:nvSpPr>
          <p:cNvPr id="3" name="Content Placeholder 2"/>
          <p:cNvSpPr>
            <a:spLocks noGrp="1"/>
          </p:cNvSpPr>
          <p:nvPr>
            <p:ph idx="1"/>
          </p:nvPr>
        </p:nvSpPr>
        <p:spPr>
          <a:xfrm>
            <a:off x="838200" y="1690688"/>
            <a:ext cx="10515600" cy="4486275"/>
          </a:xfrm>
        </p:spPr>
        <p:txBody>
          <a:bodyPr>
            <a:normAutofit/>
          </a:bodyPr>
          <a:lstStyle/>
          <a:p>
            <a:pPr marL="0" indent="0">
              <a:buNone/>
            </a:pPr>
            <a:r>
              <a:rPr lang="en-US" dirty="0"/>
              <a:t>Output based activities:</a:t>
            </a:r>
          </a:p>
          <a:p>
            <a:r>
              <a:rPr lang="en-US" dirty="0"/>
              <a:t>Activity A (see handout</a:t>
            </a:r>
            <a:r>
              <a:rPr lang="en-US" dirty="0" smtClean="0"/>
              <a:t>):</a:t>
            </a:r>
          </a:p>
          <a:p>
            <a:r>
              <a:rPr lang="en-US" dirty="0" smtClean="0"/>
              <a:t>Read the sample student emails and </a:t>
            </a:r>
            <a:r>
              <a:rPr lang="en-US" dirty="0" smtClean="0">
                <a:solidFill>
                  <a:srgbClr val="00B050"/>
                </a:solidFill>
              </a:rPr>
              <a:t>rephrase the underlined phrases </a:t>
            </a:r>
            <a:r>
              <a:rPr lang="en-US" dirty="0" smtClean="0"/>
              <a:t>in a polite way. If you find that there is no issue with the phrase, write ‘no error’. Be sure to use different phrases in each email</a:t>
            </a:r>
            <a:endParaRPr lang="en-US" dirty="0"/>
          </a:p>
          <a:p>
            <a:pPr marL="0"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1932179"/>
              </p:ext>
            </p:extLst>
          </p:nvPr>
        </p:nvGraphicFramePr>
        <p:xfrm>
          <a:off x="2032000" y="4128029"/>
          <a:ext cx="8128000" cy="2048934"/>
        </p:xfrm>
        <a:graphic>
          <a:graphicData uri="http://schemas.openxmlformats.org/drawingml/2006/table">
            <a:tbl>
              <a:tblPr firstRow="1" bandRow="1">
                <a:tableStyleId>{69CF1AB2-1976-4502-BF36-3FF5EA218861}</a:tableStyleId>
              </a:tblPr>
              <a:tblGrid>
                <a:gridCol w="8128000"/>
              </a:tblGrid>
              <a:tr h="2048934">
                <a:tc>
                  <a:txBody>
                    <a:bodyPr/>
                    <a:lstStyle/>
                    <a:p>
                      <a:pPr marL="0" indent="0">
                        <a:buNone/>
                      </a:pPr>
                      <a:r>
                        <a:rPr lang="en-US" u="sng" dirty="0" smtClean="0"/>
                        <a:t>Professor Mary</a:t>
                      </a:r>
                      <a:r>
                        <a:rPr lang="en-US" dirty="0" smtClean="0"/>
                        <a:t>, </a:t>
                      </a:r>
                      <a:endParaRPr lang="en-US" sz="1600" dirty="0" smtClean="0"/>
                    </a:p>
                    <a:p>
                      <a:pPr marL="0" indent="0">
                        <a:buNone/>
                      </a:pPr>
                      <a:r>
                        <a:rPr lang="en-US" dirty="0" smtClean="0"/>
                        <a:t>            </a:t>
                      </a:r>
                      <a:r>
                        <a:rPr lang="en-US" baseline="30000" dirty="0" smtClean="0"/>
                        <a:t>a</a:t>
                      </a:r>
                      <a:endParaRPr lang="en-US" sz="1600" dirty="0" smtClean="0"/>
                    </a:p>
                    <a:p>
                      <a:pPr marL="0" indent="0">
                        <a:buNone/>
                      </a:pPr>
                      <a:r>
                        <a:rPr lang="en-US" dirty="0" smtClean="0"/>
                        <a:t>Attached is an electronic copy of the Abstract and Response paper, and I will be handing in my final copy in class on Tuesday. </a:t>
                      </a:r>
                      <a:r>
                        <a:rPr lang="en-US" u="sng" dirty="0" smtClean="0"/>
                        <a:t>Look at it and tell me what you think.</a:t>
                      </a:r>
                      <a:endParaRPr lang="en-US" sz="1600" dirty="0" smtClean="0"/>
                    </a:p>
                    <a:p>
                      <a:pPr marL="0" indent="0">
                        <a:buNone/>
                      </a:pPr>
                      <a:r>
                        <a:rPr lang="en-US" dirty="0" smtClean="0"/>
                        <a:t>                                                                                                                 </a:t>
                      </a:r>
                      <a:r>
                        <a:rPr lang="en-US" baseline="30000" dirty="0" smtClean="0"/>
                        <a:t>b</a:t>
                      </a:r>
                      <a:r>
                        <a:rPr lang="en-US" dirty="0" smtClean="0"/>
                        <a:t>                                                  </a:t>
                      </a:r>
                      <a:endParaRPr lang="en-US" sz="1600" dirty="0" smtClean="0"/>
                    </a:p>
                    <a:p>
                      <a:pPr marL="0" indent="0">
                        <a:buNone/>
                      </a:pPr>
                      <a:r>
                        <a:rPr lang="en-US" u="sng" dirty="0" smtClean="0"/>
                        <a:t>John Doe</a:t>
                      </a:r>
                    </a:p>
                    <a:p>
                      <a:pPr marL="0" indent="0">
                        <a:buNone/>
                      </a:pPr>
                      <a:r>
                        <a:rPr lang="en-US" sz="1600" dirty="0" smtClean="0"/>
                        <a:t>         </a:t>
                      </a:r>
                      <a:r>
                        <a:rPr lang="en-US" sz="1600" baseline="30000" dirty="0" smtClean="0"/>
                        <a:t>c</a:t>
                      </a:r>
                      <a:endParaRPr lang="en-US" sz="1600" dirty="0" smtClean="0"/>
                    </a:p>
                  </a:txBody>
                  <a:tcPr/>
                </a:tc>
              </a:tr>
            </a:tbl>
          </a:graphicData>
        </a:graphic>
      </p:graphicFrame>
    </p:spTree>
    <p:extLst>
      <p:ext uri="{BB962C8B-B14F-4D97-AF65-F5344CB8AC3E}">
        <p14:creationId xmlns:p14="http://schemas.microsoft.com/office/powerpoint/2010/main" val="2208505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Consciousness-raising tasks</a:t>
            </a:r>
          </a:p>
        </p:txBody>
      </p:sp>
      <p:sp>
        <p:nvSpPr>
          <p:cNvPr id="3" name="Content Placeholder 2"/>
          <p:cNvSpPr>
            <a:spLocks noGrp="1"/>
          </p:cNvSpPr>
          <p:nvPr>
            <p:ph idx="1"/>
          </p:nvPr>
        </p:nvSpPr>
        <p:spPr>
          <a:xfrm>
            <a:off x="838200" y="1690688"/>
            <a:ext cx="10515600" cy="4959493"/>
          </a:xfrm>
        </p:spPr>
        <p:txBody>
          <a:bodyPr>
            <a:normAutofit/>
          </a:bodyPr>
          <a:lstStyle/>
          <a:p>
            <a:pPr marL="0" indent="0">
              <a:buNone/>
            </a:pPr>
            <a:r>
              <a:rPr lang="en-US" dirty="0" smtClean="0"/>
              <a:t>Output based activities:</a:t>
            </a:r>
          </a:p>
          <a:p>
            <a:r>
              <a:rPr lang="en-US" dirty="0" smtClean="0"/>
              <a:t>Activity B (see handout):</a:t>
            </a:r>
          </a:p>
          <a:p>
            <a:r>
              <a:rPr lang="en-US" dirty="0" smtClean="0"/>
              <a:t>Please </a:t>
            </a:r>
            <a:r>
              <a:rPr lang="en-US" dirty="0" smtClean="0">
                <a:solidFill>
                  <a:srgbClr val="00B050"/>
                </a:solidFill>
              </a:rPr>
              <a:t>write an email </a:t>
            </a:r>
            <a:r>
              <a:rPr lang="en-US" dirty="0" smtClean="0"/>
              <a:t>that corresponds to the scenario provided.</a:t>
            </a:r>
          </a:p>
          <a:p>
            <a:pPr lvl="1"/>
            <a:r>
              <a:rPr lang="en-US" dirty="0"/>
              <a:t>You are writing to the director of a program that you want to attend at a US university. Please write an email requesting information about the program and the admission procedures</a:t>
            </a:r>
            <a:r>
              <a:rPr lang="en-US" dirty="0" smtClean="0"/>
              <a:t>.</a:t>
            </a:r>
            <a:endParaRPr lang="en-US" sz="2000" dirty="0"/>
          </a:p>
        </p:txBody>
      </p:sp>
    </p:spTree>
    <p:extLst>
      <p:ext uri="{BB962C8B-B14F-4D97-AF65-F5344CB8AC3E}">
        <p14:creationId xmlns:p14="http://schemas.microsoft.com/office/powerpoint/2010/main" val="30112477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up study</a:t>
            </a:r>
            <a:endParaRPr lang="en-US" dirty="0"/>
          </a:p>
        </p:txBody>
      </p:sp>
      <p:sp>
        <p:nvSpPr>
          <p:cNvPr id="3" name="Content Placeholder 2"/>
          <p:cNvSpPr>
            <a:spLocks noGrp="1"/>
          </p:cNvSpPr>
          <p:nvPr>
            <p:ph idx="1"/>
          </p:nvPr>
        </p:nvSpPr>
        <p:spPr/>
        <p:txBody>
          <a:bodyPr/>
          <a:lstStyle/>
          <a:p>
            <a:r>
              <a:rPr lang="en-US" dirty="0" smtClean="0"/>
              <a:t>Implementing these activities in selected ESL classes at the beginning of the semester</a:t>
            </a:r>
          </a:p>
          <a:p>
            <a:pPr marL="457200" lvl="1" indent="0">
              <a:buNone/>
            </a:pPr>
            <a:r>
              <a:rPr lang="en-US" dirty="0" smtClean="0">
                <a:sym typeface="Wingdings" panose="05000000000000000000" pitchFamily="2" charset="2"/>
              </a:rPr>
              <a:t> Collecting output activities results</a:t>
            </a:r>
            <a:endParaRPr lang="en-US" dirty="0" smtClean="0"/>
          </a:p>
          <a:p>
            <a:pPr marL="457200" lvl="1" indent="0">
              <a:buNone/>
            </a:pPr>
            <a:r>
              <a:rPr lang="en-US" dirty="0" smtClean="0">
                <a:sym typeface="Wingdings" panose="05000000000000000000" pitchFamily="2" charset="2"/>
              </a:rPr>
              <a:t>collecting emails from the treatment group to analyze the impact of this ‘training’</a:t>
            </a:r>
          </a:p>
          <a:p>
            <a:r>
              <a:rPr lang="en-US" dirty="0" smtClean="0">
                <a:sym typeface="Wingdings" panose="05000000000000000000" pitchFamily="2" charset="2"/>
              </a:rPr>
              <a:t>No treatment for control classes</a:t>
            </a:r>
          </a:p>
          <a:p>
            <a:pPr lvl="1">
              <a:buFont typeface="Wingdings" panose="05000000000000000000" pitchFamily="2" charset="2"/>
              <a:buChar char="à"/>
            </a:pPr>
            <a:r>
              <a:rPr lang="en-US" dirty="0" smtClean="0">
                <a:sym typeface="Wingdings" panose="05000000000000000000" pitchFamily="2" charset="2"/>
              </a:rPr>
              <a:t>Collecting output activities results</a:t>
            </a:r>
          </a:p>
          <a:p>
            <a:pPr lvl="1">
              <a:buFont typeface="Wingdings" panose="05000000000000000000" pitchFamily="2" charset="2"/>
              <a:buChar char="à"/>
            </a:pPr>
            <a:r>
              <a:rPr lang="en-US" dirty="0" smtClean="0">
                <a:sym typeface="Wingdings" panose="05000000000000000000" pitchFamily="2" charset="2"/>
              </a:rPr>
              <a:t>Collecting emails </a:t>
            </a:r>
            <a:endParaRPr lang="en-US" dirty="0">
              <a:sym typeface="Wingdings" panose="05000000000000000000" pitchFamily="2" charset="2"/>
            </a:endParaRPr>
          </a:p>
          <a:p>
            <a:pPr lvl="1">
              <a:buFont typeface="Wingdings" panose="05000000000000000000" pitchFamily="2" charset="2"/>
              <a:buChar char="à"/>
            </a:pPr>
            <a:endParaRPr lang="en-US" dirty="0">
              <a:sym typeface="Wingdings" panose="05000000000000000000" pitchFamily="2" charset="2"/>
            </a:endParaRPr>
          </a:p>
          <a:p>
            <a:pPr lvl="1">
              <a:buFont typeface="Wingdings" panose="05000000000000000000" pitchFamily="2" charset="2"/>
              <a:buChar char="à"/>
            </a:pPr>
            <a:r>
              <a:rPr lang="en-US" dirty="0" smtClean="0">
                <a:sym typeface="Wingdings" panose="05000000000000000000" pitchFamily="2" charset="2"/>
              </a:rPr>
              <a:t>Pragmatic analysis of emails (item by item)</a:t>
            </a:r>
          </a:p>
        </p:txBody>
      </p:sp>
    </p:spTree>
    <p:extLst>
      <p:ext uri="{BB962C8B-B14F-4D97-AF65-F5344CB8AC3E}">
        <p14:creationId xmlns:p14="http://schemas.microsoft.com/office/powerpoint/2010/main" val="27193053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838200" y="1519707"/>
            <a:ext cx="10515600" cy="5164428"/>
          </a:xfrm>
        </p:spPr>
        <p:txBody>
          <a:bodyPr>
            <a:normAutofit fontScale="85000" lnSpcReduction="20000"/>
          </a:bodyPr>
          <a:lstStyle/>
          <a:p>
            <a:r>
              <a:rPr lang="en-US" dirty="0"/>
              <a:t>Models of emails must be given to international students = models to imitate</a:t>
            </a:r>
          </a:p>
          <a:p>
            <a:pPr lvl="1"/>
            <a:r>
              <a:rPr lang="en-US" dirty="0" smtClean="0"/>
              <a:t>BUT </a:t>
            </a:r>
            <a:r>
              <a:rPr lang="en-US" dirty="0" smtClean="0">
                <a:solidFill>
                  <a:srgbClr val="00B050"/>
                </a:solidFill>
              </a:rPr>
              <a:t>avoid </a:t>
            </a:r>
            <a:r>
              <a:rPr lang="en-US" dirty="0">
                <a:solidFill>
                  <a:srgbClr val="00B050"/>
                </a:solidFill>
              </a:rPr>
              <a:t>prescriptivism </a:t>
            </a:r>
            <a:r>
              <a:rPr lang="en-US" dirty="0"/>
              <a:t>– not to enforce a norm BUT </a:t>
            </a:r>
            <a:r>
              <a:rPr lang="en-US" dirty="0">
                <a:solidFill>
                  <a:srgbClr val="00B050"/>
                </a:solidFill>
              </a:rPr>
              <a:t>equip students</a:t>
            </a:r>
            <a:r>
              <a:rPr lang="en-US" dirty="0"/>
              <a:t> with ability to express themselves how they choose to do</a:t>
            </a:r>
          </a:p>
          <a:p>
            <a:pPr lvl="1"/>
            <a:r>
              <a:rPr lang="en-US" dirty="0"/>
              <a:t>Tactfully</a:t>
            </a:r>
          </a:p>
          <a:p>
            <a:pPr lvl="1"/>
            <a:r>
              <a:rPr lang="en-US" dirty="0"/>
              <a:t>Politely</a:t>
            </a:r>
          </a:p>
          <a:p>
            <a:pPr lvl="1"/>
            <a:r>
              <a:rPr lang="en-US" dirty="0"/>
              <a:t>Formally/</a:t>
            </a:r>
            <a:r>
              <a:rPr lang="en-US" dirty="0" err="1"/>
              <a:t>casualy</a:t>
            </a:r>
            <a:endParaRPr lang="en-US" dirty="0"/>
          </a:p>
          <a:p>
            <a:pPr lvl="1"/>
            <a:r>
              <a:rPr lang="en-US" dirty="0" err="1"/>
              <a:t>Etc</a:t>
            </a:r>
            <a:r>
              <a:rPr lang="en-US" dirty="0"/>
              <a:t>… </a:t>
            </a:r>
          </a:p>
          <a:p>
            <a:pPr lvl="1"/>
            <a:endParaRPr lang="en-US" dirty="0"/>
          </a:p>
          <a:p>
            <a:pPr>
              <a:buFont typeface="Wingdings" panose="05000000000000000000" pitchFamily="2" charset="2"/>
              <a:buChar char="à"/>
            </a:pPr>
            <a:r>
              <a:rPr lang="en-US" dirty="0" smtClean="0">
                <a:sym typeface="Wingdings" panose="05000000000000000000" pitchFamily="2" charset="2"/>
              </a:rPr>
              <a:t>Stop </a:t>
            </a:r>
            <a:r>
              <a:rPr lang="en-US" dirty="0">
                <a:sym typeface="Wingdings" panose="05000000000000000000" pitchFamily="2" charset="2"/>
              </a:rPr>
              <a:t>students from guessing what might be appropriate as implicit learning without guidance make acquisition of hidden rules slow &amp; </a:t>
            </a:r>
            <a:r>
              <a:rPr lang="en-US" dirty="0" smtClean="0">
                <a:sym typeface="Wingdings" panose="05000000000000000000" pitchFamily="2" charset="2"/>
              </a:rPr>
              <a:t>limited</a:t>
            </a:r>
          </a:p>
          <a:p>
            <a:pPr>
              <a:buFont typeface="Wingdings" panose="05000000000000000000" pitchFamily="2" charset="2"/>
              <a:buChar char="à"/>
            </a:pPr>
            <a:r>
              <a:rPr lang="en-US" dirty="0"/>
              <a:t>Preventing them to be </a:t>
            </a:r>
            <a:r>
              <a:rPr lang="en-US" b="1" dirty="0">
                <a:solidFill>
                  <a:srgbClr val="00B050"/>
                </a:solidFill>
              </a:rPr>
              <a:t>UNINTENTIONALLY</a:t>
            </a:r>
            <a:r>
              <a:rPr lang="en-US" dirty="0"/>
              <a:t> rude or </a:t>
            </a:r>
            <a:r>
              <a:rPr lang="en-US" dirty="0" smtClean="0"/>
              <a:t>subservient</a:t>
            </a:r>
            <a:endParaRPr lang="en-US" dirty="0" smtClean="0">
              <a:sym typeface="Wingdings" panose="05000000000000000000" pitchFamily="2" charset="2"/>
            </a:endParaRPr>
          </a:p>
          <a:p>
            <a:pPr>
              <a:buFont typeface="Wingdings" panose="05000000000000000000" pitchFamily="2" charset="2"/>
              <a:buChar char="à"/>
            </a:pPr>
            <a:r>
              <a:rPr lang="en-US" dirty="0" smtClean="0">
                <a:sym typeface="Wingdings" panose="05000000000000000000" pitchFamily="2" charset="2"/>
              </a:rPr>
              <a:t>Make students understand the </a:t>
            </a:r>
            <a:r>
              <a:rPr lang="en-US" dirty="0" smtClean="0">
                <a:solidFill>
                  <a:srgbClr val="00B050"/>
                </a:solidFill>
                <a:sym typeface="Wingdings" panose="05000000000000000000" pitchFamily="2" charset="2"/>
              </a:rPr>
              <a:t>communication evolution </a:t>
            </a:r>
            <a:r>
              <a:rPr lang="en-US" dirty="0" smtClean="0">
                <a:sym typeface="Wingdings" panose="05000000000000000000" pitchFamily="2" charset="2"/>
              </a:rPr>
              <a:t>over time + </a:t>
            </a:r>
            <a:r>
              <a:rPr lang="en-US" dirty="0" smtClean="0">
                <a:solidFill>
                  <a:srgbClr val="00B050"/>
                </a:solidFill>
                <a:sym typeface="Wingdings" panose="05000000000000000000" pitchFamily="2" charset="2"/>
              </a:rPr>
              <a:t>mutual expectations </a:t>
            </a:r>
            <a:r>
              <a:rPr lang="en-US" dirty="0" smtClean="0">
                <a:sym typeface="Wingdings" panose="05000000000000000000" pitchFamily="2" charset="2"/>
              </a:rPr>
              <a:t>politeness &amp; formality are </a:t>
            </a:r>
            <a:r>
              <a:rPr lang="en-US" dirty="0" smtClean="0">
                <a:solidFill>
                  <a:srgbClr val="00B050"/>
                </a:solidFill>
                <a:sym typeface="Wingdings" panose="05000000000000000000" pitchFamily="2" charset="2"/>
              </a:rPr>
              <a:t>not static </a:t>
            </a:r>
            <a:r>
              <a:rPr lang="en-US" dirty="0" smtClean="0">
                <a:sym typeface="Wingdings" panose="05000000000000000000" pitchFamily="2" charset="2"/>
              </a:rPr>
              <a:t>!</a:t>
            </a:r>
          </a:p>
          <a:p>
            <a:pPr lvl="1">
              <a:buFont typeface="Wingdings" panose="05000000000000000000" pitchFamily="2" charset="2"/>
              <a:buChar char="à"/>
            </a:pPr>
            <a:r>
              <a:rPr lang="en-US" dirty="0" smtClean="0">
                <a:sym typeface="Wingdings" panose="05000000000000000000" pitchFamily="2" charset="2"/>
              </a:rPr>
              <a:t>Many aspects of email style cannot be considered simply within the context of a single email exchange</a:t>
            </a:r>
          </a:p>
          <a:p>
            <a:pPr>
              <a:buFont typeface="Wingdings" panose="05000000000000000000" pitchFamily="2" charset="2"/>
              <a:buChar char="à"/>
            </a:pPr>
            <a:r>
              <a:rPr lang="en-US" dirty="0" smtClean="0">
                <a:sym typeface="Wingdings" panose="05000000000000000000" pitchFamily="2" charset="2"/>
              </a:rPr>
              <a:t>Identify what style and politeness is needed depending on the email purpose/request</a:t>
            </a:r>
            <a:endParaRPr lang="en-US" dirty="0"/>
          </a:p>
          <a:p>
            <a:endParaRPr lang="en-US" dirty="0" smtClean="0"/>
          </a:p>
        </p:txBody>
      </p:sp>
    </p:spTree>
    <p:extLst>
      <p:ext uri="{BB962C8B-B14F-4D97-AF65-F5344CB8AC3E}">
        <p14:creationId xmlns:p14="http://schemas.microsoft.com/office/powerpoint/2010/main" val="9092492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838200" y="1403797"/>
            <a:ext cx="10515600" cy="4773166"/>
          </a:xfrm>
        </p:spPr>
        <p:txBody>
          <a:bodyPr>
            <a:normAutofit/>
          </a:bodyPr>
          <a:lstStyle/>
          <a:p>
            <a:pPr marL="0" indent="0">
              <a:buNone/>
            </a:pPr>
            <a:r>
              <a:rPr lang="en-US" dirty="0" smtClean="0">
                <a:sym typeface="Wingdings" panose="05000000000000000000" pitchFamily="2" charset="2"/>
              </a:rPr>
              <a:t> Enhance communication </a:t>
            </a:r>
            <a:r>
              <a:rPr lang="en-US" dirty="0" smtClean="0">
                <a:sym typeface="Wingdings" panose="05000000000000000000" pitchFamily="2" charset="2"/>
              </a:rPr>
              <a:t>skills  promote global skill </a:t>
            </a:r>
            <a:r>
              <a:rPr lang="en-US" sz="2400" dirty="0" smtClean="0">
                <a:sym typeface="Wingdings" panose="05000000000000000000" pitchFamily="2" charset="2"/>
              </a:rPr>
              <a:t>(employability</a:t>
            </a:r>
            <a:r>
              <a:rPr lang="en-US" sz="2400" dirty="0" smtClean="0">
                <a:sym typeface="Wingdings" panose="05000000000000000000" pitchFamily="2" charset="2"/>
              </a:rPr>
              <a:t>&amp; </a:t>
            </a:r>
            <a:r>
              <a:rPr lang="en-US" sz="2400" dirty="0" smtClean="0">
                <a:sym typeface="Wingdings" panose="05000000000000000000" pitchFamily="2" charset="2"/>
              </a:rPr>
              <a:t>self-awareness)</a:t>
            </a:r>
            <a:endParaRPr lang="en-US" sz="2400" dirty="0"/>
          </a:p>
          <a:p>
            <a:pPr marL="0" indent="0">
              <a:buNone/>
            </a:pPr>
            <a:r>
              <a:rPr lang="en-US" dirty="0"/>
              <a:t>*Some NS should also review their </a:t>
            </a:r>
            <a:r>
              <a:rPr lang="en-US" dirty="0" err="1"/>
              <a:t>sociopragmatic</a:t>
            </a:r>
            <a:r>
              <a:rPr lang="en-US" dirty="0"/>
              <a:t> choices </a:t>
            </a:r>
            <a:r>
              <a:rPr lang="en-US" sz="2200" dirty="0"/>
              <a:t>(forms of address, degree of formality, degree of directness, presence/amount of mitigation</a:t>
            </a:r>
            <a:r>
              <a:rPr lang="en-US" sz="2200" dirty="0" smtClean="0"/>
              <a:t>)!</a:t>
            </a:r>
          </a:p>
          <a:p>
            <a:r>
              <a:rPr lang="en-US" dirty="0" smtClean="0"/>
              <a:t>As Roca et al. </a:t>
            </a:r>
            <a:r>
              <a:rPr lang="en-US" dirty="0" smtClean="0"/>
              <a:t>(2009) </a:t>
            </a:r>
            <a:r>
              <a:rPr lang="en-US" dirty="0" smtClean="0"/>
              <a:t>noted: “students are willing to modify their correspondence to be more professional”…but WE need to guide them appropriately</a:t>
            </a:r>
            <a:endParaRPr lang="en-US" dirty="0"/>
          </a:p>
          <a:p>
            <a:endParaRPr lang="en-US" dirty="0"/>
          </a:p>
        </p:txBody>
      </p:sp>
    </p:spTree>
    <p:extLst>
      <p:ext uri="{BB962C8B-B14F-4D97-AF65-F5344CB8AC3E}">
        <p14:creationId xmlns:p14="http://schemas.microsoft.com/office/powerpoint/2010/main" val="29063397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Questions?</a:t>
            </a:r>
            <a:endParaRPr lang="en-US" b="1" dirty="0"/>
          </a:p>
        </p:txBody>
      </p:sp>
      <p:pic>
        <p:nvPicPr>
          <p:cNvPr id="1026" name="Picture 2" descr="Image result for politenes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42515" y="1921815"/>
            <a:ext cx="3459051" cy="4041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2419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7157"/>
          </a:xfrm>
        </p:spPr>
        <p:txBody>
          <a:bodyPr/>
          <a:lstStyle/>
          <a:p>
            <a:r>
              <a:rPr lang="en-US" dirty="0" smtClean="0"/>
              <a:t>Introduction</a:t>
            </a:r>
            <a:endParaRPr lang="en-US" dirty="0"/>
          </a:p>
        </p:txBody>
      </p:sp>
      <p:sp>
        <p:nvSpPr>
          <p:cNvPr id="3" name="Content Placeholder 2"/>
          <p:cNvSpPr>
            <a:spLocks noGrp="1"/>
          </p:cNvSpPr>
          <p:nvPr>
            <p:ph idx="1"/>
          </p:nvPr>
        </p:nvSpPr>
        <p:spPr>
          <a:xfrm>
            <a:off x="838200" y="1352282"/>
            <a:ext cx="10515600" cy="5331853"/>
          </a:xfrm>
        </p:spPr>
        <p:txBody>
          <a:bodyPr>
            <a:normAutofit/>
          </a:bodyPr>
          <a:lstStyle/>
          <a:p>
            <a:r>
              <a:rPr lang="en-US" dirty="0">
                <a:sym typeface="Wingdings" panose="05000000000000000000" pitchFamily="2" charset="2"/>
              </a:rPr>
              <a:t>Faculty have expressed </a:t>
            </a:r>
            <a:r>
              <a:rPr lang="en-US" dirty="0">
                <a:solidFill>
                  <a:srgbClr val="00B050"/>
                </a:solidFill>
                <a:sym typeface="Wingdings" panose="05000000000000000000" pitchFamily="2" charset="2"/>
              </a:rPr>
              <a:t>frustration</a:t>
            </a:r>
            <a:r>
              <a:rPr lang="en-US" dirty="0">
                <a:sym typeface="Wingdings" panose="05000000000000000000" pitchFamily="2" charset="2"/>
              </a:rPr>
              <a:t> about receiving inappropriate </a:t>
            </a:r>
            <a:r>
              <a:rPr lang="en-US" dirty="0" smtClean="0">
                <a:sym typeface="Wingdings" panose="05000000000000000000" pitchFamily="2" charset="2"/>
              </a:rPr>
              <a:t>emails </a:t>
            </a:r>
            <a:r>
              <a:rPr lang="en-US" sz="2200" dirty="0" smtClean="0">
                <a:sym typeface="Wingdings" panose="05000000000000000000" pitchFamily="2" charset="2"/>
              </a:rPr>
              <a:t>(Aguilar-Roca </a:t>
            </a:r>
            <a:r>
              <a:rPr lang="en-US" sz="2200" dirty="0">
                <a:sym typeface="Wingdings" panose="05000000000000000000" pitchFamily="2" charset="2"/>
              </a:rPr>
              <a:t>et al., 2009; McAndrew &amp; </a:t>
            </a:r>
            <a:r>
              <a:rPr lang="en-US" sz="2200" dirty="0" err="1">
                <a:sym typeface="Wingdings" panose="05000000000000000000" pitchFamily="2" charset="2"/>
              </a:rPr>
              <a:t>DeJonge</a:t>
            </a:r>
            <a:r>
              <a:rPr lang="en-US" sz="2200" dirty="0">
                <a:sym typeface="Wingdings" panose="05000000000000000000" pitchFamily="2" charset="2"/>
              </a:rPr>
              <a:t>, 2011; </a:t>
            </a:r>
            <a:r>
              <a:rPr lang="en-US" sz="2200" dirty="0" err="1">
                <a:sym typeface="Wingdings" panose="05000000000000000000" pitchFamily="2" charset="2"/>
              </a:rPr>
              <a:t>Worthen</a:t>
            </a:r>
            <a:r>
              <a:rPr lang="en-US" sz="2200" dirty="0">
                <a:sym typeface="Wingdings" panose="05000000000000000000" pitchFamily="2" charset="2"/>
              </a:rPr>
              <a:t>, 2017)</a:t>
            </a:r>
          </a:p>
          <a:p>
            <a:pPr lvl="1"/>
            <a:r>
              <a:rPr lang="en-US" dirty="0" smtClean="0"/>
              <a:t>Unreasonable requests</a:t>
            </a:r>
          </a:p>
          <a:p>
            <a:pPr lvl="1"/>
            <a:r>
              <a:rPr lang="en-US" dirty="0" smtClean="0"/>
              <a:t>Impolite tone</a:t>
            </a:r>
          </a:p>
          <a:p>
            <a:pPr lvl="1"/>
            <a:r>
              <a:rPr lang="en-US" dirty="0" smtClean="0"/>
              <a:t>Inappropriate formality</a:t>
            </a:r>
          </a:p>
          <a:p>
            <a:pPr lvl="1"/>
            <a:r>
              <a:rPr lang="en-US" dirty="0" smtClean="0"/>
              <a:t>Inappropriate salutations</a:t>
            </a:r>
          </a:p>
          <a:p>
            <a:pPr lvl="1"/>
            <a:r>
              <a:rPr lang="en-US" dirty="0" smtClean="0"/>
              <a:t>Inappropriate abbreviations</a:t>
            </a:r>
          </a:p>
          <a:p>
            <a:pPr lvl="1"/>
            <a:r>
              <a:rPr lang="en-US" dirty="0" smtClean="0"/>
              <a:t>Inappropriate spelling</a:t>
            </a:r>
          </a:p>
          <a:p>
            <a:pPr lvl="1"/>
            <a:r>
              <a:rPr lang="en-US" dirty="0" smtClean="0"/>
              <a:t>Inappropriate grammar </a:t>
            </a:r>
            <a:r>
              <a:rPr lang="en-US" dirty="0" smtClean="0"/>
              <a:t>errors</a:t>
            </a:r>
          </a:p>
          <a:p>
            <a:pPr marL="457200" lvl="1" indent="0">
              <a:buNone/>
            </a:pPr>
            <a:endParaRPr lang="en-US" dirty="0"/>
          </a:p>
          <a:p>
            <a:pPr marL="457200" lvl="1" indent="0">
              <a:buNone/>
            </a:pPr>
            <a:endParaRPr lang="en-US" dirty="0" smtClean="0"/>
          </a:p>
          <a:p>
            <a:pPr marL="457200" lvl="1" indent="0">
              <a:buNone/>
            </a:pPr>
            <a:r>
              <a:rPr lang="en-US" dirty="0">
                <a:sym typeface="Wingdings" panose="05000000000000000000" pitchFamily="2" charset="2"/>
              </a:rPr>
              <a:t> new norms of style and politeness strategies &amp; etiquette</a:t>
            </a:r>
            <a:endParaRPr lang="en-US" dirty="0"/>
          </a:p>
          <a:p>
            <a:pPr marL="457200" lvl="1" indent="0">
              <a:buNone/>
            </a:pPr>
            <a:endParaRPr lang="en-US" dirty="0"/>
          </a:p>
        </p:txBody>
      </p:sp>
      <p:pic>
        <p:nvPicPr>
          <p:cNvPr id="4" name="Content Placeholder 3"/>
          <p:cNvPicPr>
            <a:picLocks noChangeAspect="1"/>
          </p:cNvPicPr>
          <p:nvPr/>
        </p:nvPicPr>
        <p:blipFill>
          <a:blip r:embed="rId2"/>
          <a:stretch>
            <a:fillRect/>
          </a:stretch>
        </p:blipFill>
        <p:spPr>
          <a:xfrm>
            <a:off x="6199094" y="2339439"/>
            <a:ext cx="4612343" cy="3301120"/>
          </a:xfrm>
          <a:prstGeom prst="rect">
            <a:avLst/>
          </a:prstGeom>
        </p:spPr>
      </p:pic>
    </p:spTree>
    <p:extLst>
      <p:ext uri="{BB962C8B-B14F-4D97-AF65-F5344CB8AC3E}">
        <p14:creationId xmlns:p14="http://schemas.microsoft.com/office/powerpoint/2010/main" val="508949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1095"/>
          </a:xfrm>
        </p:spPr>
        <p:txBody>
          <a:bodyPr/>
          <a:lstStyle/>
          <a:p>
            <a:r>
              <a:rPr lang="en-US" dirty="0" smtClean="0"/>
              <a:t>References</a:t>
            </a:r>
            <a:endParaRPr lang="en-US" dirty="0"/>
          </a:p>
        </p:txBody>
      </p:sp>
      <p:sp>
        <p:nvSpPr>
          <p:cNvPr id="3" name="Content Placeholder 2"/>
          <p:cNvSpPr>
            <a:spLocks noGrp="1"/>
          </p:cNvSpPr>
          <p:nvPr>
            <p:ph idx="1"/>
          </p:nvPr>
        </p:nvSpPr>
        <p:spPr>
          <a:xfrm>
            <a:off x="838200" y="1468192"/>
            <a:ext cx="10515600" cy="5100033"/>
          </a:xfrm>
        </p:spPr>
        <p:txBody>
          <a:bodyPr>
            <a:normAutofit fontScale="47500" lnSpcReduction="20000"/>
          </a:bodyPr>
          <a:lstStyle/>
          <a:p>
            <a:r>
              <a:rPr lang="en-US" dirty="0"/>
              <a:t>Aguilar-Roca, N., A. Williams, R. Warrior, and D. K. O’Dowd. 2009. </a:t>
            </a:r>
            <a:r>
              <a:rPr lang="en-US" dirty="0" smtClean="0"/>
              <a:t>Two </a:t>
            </a:r>
            <a:r>
              <a:rPr lang="en-US" dirty="0"/>
              <a:t>Minute Training in Class Significantly Increases the Use of Professional Formatting in Student to Faculty Email Correspondence</a:t>
            </a:r>
            <a:r>
              <a:rPr lang="en-US" i="1" dirty="0" smtClean="0"/>
              <a:t>. </a:t>
            </a:r>
            <a:r>
              <a:rPr lang="en-US" i="1" dirty="0"/>
              <a:t>International Journal for the Scholarship of Teaching and Learning </a:t>
            </a:r>
            <a:r>
              <a:rPr lang="en-US" i="1" dirty="0" smtClean="0"/>
              <a:t>3</a:t>
            </a:r>
            <a:r>
              <a:rPr lang="en-US" dirty="0" smtClean="0"/>
              <a:t>(1</a:t>
            </a:r>
            <a:r>
              <a:rPr lang="en-US" dirty="0"/>
              <a:t>). </a:t>
            </a:r>
            <a:r>
              <a:rPr lang="en-US" u="sng" dirty="0">
                <a:hlinkClick r:id="rId2"/>
              </a:rPr>
              <a:t>http://</a:t>
            </a:r>
            <a:r>
              <a:rPr lang="en-US" u="sng" dirty="0" smtClean="0">
                <a:hlinkClick r:id="rId2"/>
              </a:rPr>
              <a:t>www.georgiasouthern.edu/ijsotl</a:t>
            </a:r>
            <a:endParaRPr lang="en-US" dirty="0"/>
          </a:p>
          <a:p>
            <a:r>
              <a:rPr lang="en-US" dirty="0"/>
              <a:t>Alcon-</a:t>
            </a:r>
            <a:r>
              <a:rPr lang="en-US" dirty="0" err="1"/>
              <a:t>Soler</a:t>
            </a:r>
            <a:r>
              <a:rPr lang="en-US" dirty="0"/>
              <a:t>, E., &amp; Martinez-Flor, A. (2008). </a:t>
            </a:r>
            <a:r>
              <a:rPr lang="en-US" i="1" dirty="0"/>
              <a:t>Investigating Pragmatics in Foreign Language Learning, Teaching and Testing</a:t>
            </a:r>
            <a:r>
              <a:rPr lang="en-US" dirty="0"/>
              <a:t>. Bristol: Multilingual Matters.</a:t>
            </a:r>
          </a:p>
          <a:p>
            <a:r>
              <a:rPr lang="en-US" dirty="0" err="1"/>
              <a:t>Bisenbach</a:t>
            </a:r>
            <a:r>
              <a:rPr lang="en-US" dirty="0"/>
              <a:t>-Lucas, S. (2006). Making requests in e-mail: Do cyber-consultation entail directness? Towards conversion in new medium. In K. </a:t>
            </a:r>
            <a:r>
              <a:rPr lang="en-US" dirty="0" err="1"/>
              <a:t>Bardovi-Harlig</a:t>
            </a:r>
            <a:r>
              <a:rPr lang="en-US" dirty="0"/>
              <a:t>, &amp; J.C. Felix </a:t>
            </a:r>
            <a:r>
              <a:rPr lang="en-US" dirty="0" err="1"/>
              <a:t>Brasdefer</a:t>
            </a:r>
            <a:r>
              <a:rPr lang="en-US" dirty="0"/>
              <a:t>, &amp; A. Omar (Eds.), </a:t>
            </a:r>
            <a:r>
              <a:rPr lang="en-US" i="1" dirty="0"/>
              <a:t>Pragmatics and Language Learning</a:t>
            </a:r>
            <a:r>
              <a:rPr lang="en-US" dirty="0"/>
              <a:t> (pp. 81-108). Honolulu, HI: Second Language Teaching and Curriculum Center, University of Hawai’i.</a:t>
            </a:r>
          </a:p>
          <a:p>
            <a:r>
              <a:rPr lang="en-US" dirty="0" err="1"/>
              <a:t>Bisenbach</a:t>
            </a:r>
            <a:r>
              <a:rPr lang="en-US" dirty="0"/>
              <a:t>-Lucas, S. (2007). Students writing e-mails to faculty: An examination of e-politeness among native and non-native speakers of English. </a:t>
            </a:r>
            <a:r>
              <a:rPr lang="en-US" i="1" dirty="0"/>
              <a:t>Language Learning and Technology 11</a:t>
            </a:r>
            <a:r>
              <a:rPr lang="en-US" dirty="0"/>
              <a:t>(2), 59-81</a:t>
            </a:r>
            <a:r>
              <a:rPr lang="en-US" dirty="0" smtClean="0"/>
              <a:t>.</a:t>
            </a:r>
          </a:p>
          <a:p>
            <a:r>
              <a:rPr lang="en-US" dirty="0" smtClean="0"/>
              <a:t>Chen, C-F. E. (2006). The Development of e-mail literacy: From writing to peers to writing to authoritative figures. </a:t>
            </a:r>
            <a:r>
              <a:rPr lang="en-US" i="1" dirty="0" smtClean="0"/>
              <a:t>Language Learning &amp; Technology, 10</a:t>
            </a:r>
            <a:r>
              <a:rPr lang="en-US" dirty="0" smtClean="0"/>
              <a:t>(2), 35-55.</a:t>
            </a:r>
          </a:p>
          <a:p>
            <a:r>
              <a:rPr lang="en-US" dirty="0" smtClean="0"/>
              <a:t>Cohen, A.D., </a:t>
            </a:r>
            <a:r>
              <a:rPr lang="en-US" dirty="0"/>
              <a:t>&amp; </a:t>
            </a:r>
            <a:r>
              <a:rPr lang="en-US" dirty="0" err="1"/>
              <a:t>Olshtain</a:t>
            </a:r>
            <a:r>
              <a:rPr lang="en-US" dirty="0" smtClean="0"/>
              <a:t>, E. (1993). The production of speech acts by EFL learners. </a:t>
            </a:r>
            <a:r>
              <a:rPr lang="en-US" i="1" dirty="0" smtClean="0"/>
              <a:t>TESOL Quarterly, 27</a:t>
            </a:r>
            <a:r>
              <a:rPr lang="en-US" dirty="0" smtClean="0"/>
              <a:t>(1), 33-56.</a:t>
            </a:r>
            <a:endParaRPr lang="en-US" dirty="0"/>
          </a:p>
          <a:p>
            <a:r>
              <a:rPr lang="en-US" dirty="0" err="1"/>
              <a:t>Economidou</a:t>
            </a:r>
            <a:r>
              <a:rPr lang="en-US" dirty="0"/>
              <a:t>-Kogetsidis, M</a:t>
            </a:r>
            <a:r>
              <a:rPr lang="en-US" dirty="0" smtClean="0"/>
              <a:t>. (2016). Variation in evaluations of the (</a:t>
            </a:r>
            <a:r>
              <a:rPr lang="en-US" dirty="0" err="1" smtClean="0"/>
              <a:t>im</a:t>
            </a:r>
            <a:r>
              <a:rPr lang="en-US" dirty="0" smtClean="0"/>
              <a:t>)politeness of emails from L2 learners and perceptions of the personality of their senders. </a:t>
            </a:r>
            <a:r>
              <a:rPr lang="en-US" i="1" dirty="0" smtClean="0"/>
              <a:t>Journal of Pragmatics, 106,</a:t>
            </a:r>
            <a:r>
              <a:rPr lang="en-US" dirty="0" smtClean="0"/>
              <a:t> 1-19.</a:t>
            </a:r>
            <a:endParaRPr lang="en-US" dirty="0"/>
          </a:p>
          <a:p>
            <a:r>
              <a:rPr lang="en-US" dirty="0" err="1" smtClean="0"/>
              <a:t>Economidou</a:t>
            </a:r>
            <a:r>
              <a:rPr lang="en-US" dirty="0" smtClean="0"/>
              <a:t>-Kogetsidis</a:t>
            </a:r>
            <a:r>
              <a:rPr lang="en-US" dirty="0"/>
              <a:t>, M. (2015). Teaching email politeness in the EFL/ESL classroom. </a:t>
            </a:r>
            <a:r>
              <a:rPr lang="en-US" i="1" dirty="0"/>
              <a:t>ELT journal</a:t>
            </a:r>
          </a:p>
          <a:p>
            <a:r>
              <a:rPr lang="en-US" dirty="0" err="1"/>
              <a:t>Economidou</a:t>
            </a:r>
            <a:r>
              <a:rPr lang="en-US" dirty="0"/>
              <a:t>-Kogetsidis, M. (2011). Please answer me as soon as possible: Pragmatic failure in non native speakers’ e-mail requests to faculty. </a:t>
            </a:r>
            <a:r>
              <a:rPr lang="en-US" i="1" dirty="0"/>
              <a:t>Journal of Pragmatics, 43</a:t>
            </a:r>
            <a:r>
              <a:rPr lang="en-US" dirty="0"/>
              <a:t>(13), 3193-3215.</a:t>
            </a:r>
          </a:p>
          <a:p>
            <a:r>
              <a:rPr lang="en-US" dirty="0" smtClean="0"/>
              <a:t>Lewin-Jones, J.,&amp; Mason, V. (2014). Understanding style, language and etiquette in email communication in higher education: a survey. </a:t>
            </a:r>
            <a:r>
              <a:rPr lang="en-US" i="1" dirty="0" smtClean="0"/>
              <a:t>Research in Post-Compulsory Education, 19</a:t>
            </a:r>
            <a:r>
              <a:rPr lang="en-US" dirty="0" smtClean="0"/>
              <a:t>(1), 75-90.</a:t>
            </a:r>
          </a:p>
          <a:p>
            <a:r>
              <a:rPr lang="en-US" dirty="0" smtClean="0"/>
              <a:t>Stephens</a:t>
            </a:r>
            <a:r>
              <a:rPr lang="en-US" dirty="0"/>
              <a:t>, K., Houser, M., &amp; Cowan, R. (2009). R U able to meat me: The impact of student’s overly casual email messages to instructors. </a:t>
            </a:r>
            <a:r>
              <a:rPr lang="en-US" i="1" dirty="0"/>
              <a:t>Communication Education 58</a:t>
            </a:r>
            <a:r>
              <a:rPr lang="en-US" dirty="0"/>
              <a:t>(3), 303-326.</a:t>
            </a:r>
          </a:p>
          <a:p>
            <a:r>
              <a:rPr lang="en-US" dirty="0" err="1" smtClean="0"/>
              <a:t>Worthen</a:t>
            </a:r>
            <a:r>
              <a:rPr lang="en-US" dirty="0" smtClean="0"/>
              <a:t>, M. (2017). U Can’t talk to Ur professor like this. </a:t>
            </a:r>
            <a:r>
              <a:rPr lang="en-US" i="1" dirty="0" smtClean="0"/>
              <a:t>New York Times. </a:t>
            </a:r>
            <a:r>
              <a:rPr lang="en-US" dirty="0" smtClean="0"/>
              <a:t> Retrieved from …………………</a:t>
            </a:r>
            <a:endParaRPr lang="en-US" i="1" dirty="0"/>
          </a:p>
          <a:p>
            <a:pPr marL="0" indent="0">
              <a:buNone/>
            </a:pPr>
            <a:endParaRPr lang="en-US" dirty="0"/>
          </a:p>
        </p:txBody>
      </p:sp>
    </p:spTree>
    <p:extLst>
      <p:ext uri="{BB962C8B-B14F-4D97-AF65-F5344CB8AC3E}">
        <p14:creationId xmlns:p14="http://schemas.microsoft.com/office/powerpoint/2010/main" val="31219060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48638" y="247910"/>
            <a:ext cx="9216189" cy="1897044"/>
          </a:xfrm>
        </p:spPr>
        <p:txBody>
          <a:bodyPr>
            <a:normAutofit/>
          </a:bodyPr>
          <a:lstStyle/>
          <a:p>
            <a:r>
              <a:rPr lang="en-US" sz="3600" dirty="0" smtClean="0">
                <a:latin typeface="Century Gothic" charset="0"/>
                <a:ea typeface="Century Gothic" charset="0"/>
                <a:cs typeface="Century Gothic" charset="0"/>
              </a:rPr>
              <a:t>Thank you for attending </a:t>
            </a:r>
          </a:p>
        </p:txBody>
      </p:sp>
      <p:sp>
        <p:nvSpPr>
          <p:cNvPr id="5" name="Rectangle 4"/>
          <p:cNvSpPr/>
          <p:nvPr/>
        </p:nvSpPr>
        <p:spPr>
          <a:xfrm>
            <a:off x="1130752" y="4812101"/>
            <a:ext cx="10651958" cy="2339102"/>
          </a:xfrm>
          <a:prstGeom prst="rect">
            <a:avLst/>
          </a:prstGeom>
        </p:spPr>
        <p:txBody>
          <a:bodyPr wrap="square">
            <a:spAutoFit/>
          </a:bodyPr>
          <a:lstStyle/>
          <a:p>
            <a:pPr algn="ctr"/>
            <a:r>
              <a:rPr lang="en-US" sz="3200" dirty="0" smtClean="0">
                <a:latin typeface="Century Gothic" charset="0"/>
                <a:ea typeface="Century Gothic" charset="0"/>
                <a:cs typeface="Century Gothic" charset="0"/>
              </a:rPr>
              <a:t>Please take a few minutes to evaluate this session at:</a:t>
            </a:r>
          </a:p>
          <a:p>
            <a:pPr algn="ctr"/>
            <a:r>
              <a:rPr lang="en-US" sz="3200" dirty="0">
                <a:latin typeface="Century Gothic" charset="0"/>
                <a:ea typeface="Century Gothic" charset="0"/>
                <a:cs typeface="Century Gothic" charset="0"/>
                <a:hlinkClick r:id="rId2"/>
              </a:rPr>
              <a:t>https://</a:t>
            </a:r>
            <a:r>
              <a:rPr lang="en-US" sz="3200" dirty="0" smtClean="0">
                <a:latin typeface="Century Gothic" charset="0"/>
                <a:ea typeface="Century Gothic" charset="0"/>
                <a:cs typeface="Century Gothic" charset="0"/>
                <a:hlinkClick r:id="rId2"/>
              </a:rPr>
              <a:t>goo.gl/forms/qhrZRkehbBUk7wuo2</a:t>
            </a:r>
            <a:r>
              <a:rPr lang="en-US" sz="3200" dirty="0" smtClean="0">
                <a:latin typeface="Century Gothic" charset="0"/>
                <a:ea typeface="Century Gothic" charset="0"/>
                <a:cs typeface="Century Gothic" charset="0"/>
              </a:rPr>
              <a:t> </a:t>
            </a:r>
          </a:p>
          <a:p>
            <a:pPr algn="ctr"/>
            <a:endParaRPr lang="en-US" sz="3200" dirty="0">
              <a:latin typeface="Century Gothic" charset="0"/>
              <a:ea typeface="Century Gothic" charset="0"/>
              <a:cs typeface="Century Gothic" charset="0"/>
            </a:endParaRPr>
          </a:p>
          <a:p>
            <a:pPr algn="ctr"/>
            <a:endParaRPr lang="en-US" sz="3200" dirty="0" smtClean="0">
              <a:latin typeface="Century Gothic" charset="0"/>
              <a:ea typeface="Century Gothic" charset="0"/>
              <a:cs typeface="Century Gothic" charset="0"/>
            </a:endParaRPr>
          </a:p>
          <a:p>
            <a:pPr algn="ctr"/>
            <a:endParaRPr lang="en-US" dirty="0" smtClean="0">
              <a:latin typeface="American Typewriter" charset="0"/>
              <a:ea typeface="American Typewriter" charset="0"/>
              <a:cs typeface="American Typewriter" charset="0"/>
            </a:endParaRPr>
          </a:p>
        </p:txBody>
      </p:sp>
      <p:sp>
        <p:nvSpPr>
          <p:cNvPr id="6" name="Rectangle 5"/>
          <p:cNvSpPr/>
          <p:nvPr/>
        </p:nvSpPr>
        <p:spPr>
          <a:xfrm>
            <a:off x="1892752" y="2524385"/>
            <a:ext cx="9127958" cy="1877437"/>
          </a:xfrm>
          <a:prstGeom prst="rect">
            <a:avLst/>
          </a:prstGeom>
          <a:ln>
            <a:noFill/>
          </a:ln>
        </p:spPr>
        <p:txBody>
          <a:bodyPr wrap="square">
            <a:spAutoFit/>
          </a:bodyPr>
          <a:lstStyle/>
          <a:p>
            <a:pPr algn="ctr"/>
            <a:endParaRPr lang="en-US" sz="2000" dirty="0" smtClean="0">
              <a:latin typeface="American Typewriter" charset="0"/>
              <a:ea typeface="American Typewriter" charset="0"/>
              <a:cs typeface="American Typewriter" charset="0"/>
            </a:endParaRPr>
          </a:p>
          <a:p>
            <a:pPr algn="ctr"/>
            <a:r>
              <a:rPr lang="en-US" sz="3200" b="1" dirty="0" smtClean="0">
                <a:latin typeface="Century Gothic" charset="0"/>
                <a:ea typeface="Century Gothic" charset="0"/>
                <a:cs typeface="Century Gothic" charset="0"/>
              </a:rPr>
              <a:t>Session #:  4-5</a:t>
            </a:r>
          </a:p>
          <a:p>
            <a:pPr algn="ctr"/>
            <a:r>
              <a:rPr lang="en-US" sz="3200" b="1" dirty="0" smtClean="0">
                <a:latin typeface="Century Gothic" charset="0"/>
                <a:ea typeface="Century Gothic" charset="0"/>
                <a:cs typeface="Century Gothic" charset="0"/>
              </a:rPr>
              <a:t>Presented by: Dr. Geraldine Blattner &amp; Danielle Dionne</a:t>
            </a:r>
          </a:p>
        </p:txBody>
      </p:sp>
      <p:sp>
        <p:nvSpPr>
          <p:cNvPr id="7" name="TextBox 6"/>
          <p:cNvSpPr txBox="1"/>
          <p:nvPr/>
        </p:nvSpPr>
        <p:spPr>
          <a:xfrm>
            <a:off x="1395235" y="4229399"/>
            <a:ext cx="10122993" cy="369332"/>
          </a:xfrm>
          <a:prstGeom prst="rect">
            <a:avLst/>
          </a:prstGeom>
          <a:noFill/>
        </p:spPr>
        <p:txBody>
          <a:bodyPr wrap="square" rtlCol="0">
            <a:spAutoFit/>
          </a:bodyPr>
          <a:lstStyle/>
          <a:p>
            <a:r>
              <a:rPr lang="en-US" dirty="0" smtClean="0"/>
              <a:t>*************************************************************************************</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2562" y="410150"/>
            <a:ext cx="5209674" cy="2228853"/>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505" y="652216"/>
            <a:ext cx="2627293" cy="2627293"/>
          </a:xfrm>
          <a:prstGeom prst="rect">
            <a:avLst/>
          </a:prstGeom>
        </p:spPr>
      </p:pic>
    </p:spTree>
    <p:extLst>
      <p:ext uri="{BB962C8B-B14F-4D97-AF65-F5344CB8AC3E}">
        <p14:creationId xmlns:p14="http://schemas.microsoft.com/office/powerpoint/2010/main" val="261009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838200" y="1481070"/>
            <a:ext cx="10515600" cy="5151549"/>
          </a:xfrm>
        </p:spPr>
        <p:txBody>
          <a:bodyPr>
            <a:normAutofit/>
          </a:bodyPr>
          <a:lstStyle/>
          <a:p>
            <a:pPr marL="457200" lvl="1" indent="0">
              <a:buNone/>
            </a:pPr>
            <a:r>
              <a:rPr lang="en-US" dirty="0">
                <a:sym typeface="Wingdings" panose="05000000000000000000" pitchFamily="2" charset="2"/>
              </a:rPr>
              <a:t>Greater challenge for NNS who </a:t>
            </a:r>
            <a:r>
              <a:rPr lang="en-US" dirty="0">
                <a:solidFill>
                  <a:srgbClr val="00B050"/>
                </a:solidFill>
                <a:sym typeface="Wingdings" panose="05000000000000000000" pitchFamily="2" charset="2"/>
              </a:rPr>
              <a:t>lack pragmatic competence </a:t>
            </a:r>
            <a:r>
              <a:rPr lang="en-US" dirty="0">
                <a:sym typeface="Wingdings" panose="05000000000000000000" pitchFamily="2" charset="2"/>
              </a:rPr>
              <a:t>&amp; critical language awareness (power relations, identity, ideologies of target culture) </a:t>
            </a:r>
            <a:r>
              <a:rPr lang="en-US" sz="1800" dirty="0">
                <a:sym typeface="Wingdings" panose="05000000000000000000" pitchFamily="2" charset="2"/>
              </a:rPr>
              <a:t>(Chen, 2006)</a:t>
            </a:r>
          </a:p>
          <a:p>
            <a:pPr lvl="2"/>
            <a:r>
              <a:rPr lang="en-US" dirty="0">
                <a:sym typeface="Wingdings" panose="05000000000000000000" pitchFamily="2" charset="2"/>
              </a:rPr>
              <a:t>advanced L2 learners (pathway programs - high linguistic competence)  high expectation in pragmatic competence </a:t>
            </a:r>
            <a:r>
              <a:rPr lang="en-US" dirty="0" smtClean="0">
                <a:sym typeface="Wingdings" panose="05000000000000000000" pitchFamily="2" charset="2"/>
              </a:rPr>
              <a:t>too</a:t>
            </a:r>
          </a:p>
          <a:p>
            <a:pPr marL="914400" lvl="2" indent="0">
              <a:buNone/>
            </a:pPr>
            <a:endParaRPr lang="en-US" dirty="0">
              <a:sym typeface="Wingdings" panose="05000000000000000000" pitchFamily="2" charset="2"/>
            </a:endParaRPr>
          </a:p>
          <a:p>
            <a:pPr marL="457200" lvl="1" indent="0">
              <a:buNone/>
            </a:pPr>
            <a:r>
              <a:rPr lang="en-US" dirty="0">
                <a:sym typeface="Wingdings" panose="05000000000000000000" pitchFamily="2" charset="2"/>
              </a:rPr>
              <a:t> </a:t>
            </a:r>
            <a:r>
              <a:rPr lang="en-US" dirty="0">
                <a:solidFill>
                  <a:srgbClr val="00B050"/>
                </a:solidFill>
                <a:sym typeface="Wingdings" panose="05000000000000000000" pitchFamily="2" charset="2"/>
              </a:rPr>
              <a:t>Negative judgements </a:t>
            </a:r>
            <a:r>
              <a:rPr lang="en-US" dirty="0">
                <a:sym typeface="Wingdings" panose="05000000000000000000" pitchFamily="2" charset="2"/>
              </a:rPr>
              <a:t>&amp; </a:t>
            </a:r>
            <a:r>
              <a:rPr lang="en-US" dirty="0">
                <a:solidFill>
                  <a:srgbClr val="00B050"/>
                </a:solidFill>
                <a:sym typeface="Wingdings" panose="05000000000000000000" pitchFamily="2" charset="2"/>
              </a:rPr>
              <a:t>evaluations</a:t>
            </a:r>
            <a:r>
              <a:rPr lang="en-US" dirty="0">
                <a:sym typeface="Wingdings" panose="05000000000000000000" pitchFamily="2" charset="2"/>
              </a:rPr>
              <a:t> of students are made based on email style and content </a:t>
            </a:r>
            <a:r>
              <a:rPr lang="en-US" sz="2000" dirty="0">
                <a:sym typeface="Wingdings" panose="05000000000000000000" pitchFamily="2" charset="2"/>
              </a:rPr>
              <a:t>(</a:t>
            </a:r>
            <a:r>
              <a:rPr lang="en-US" sz="2000" dirty="0"/>
              <a:t>Lewin-Jones &amp; Mason, 2014; </a:t>
            </a:r>
            <a:r>
              <a:rPr lang="en-US" sz="2000" dirty="0" err="1"/>
              <a:t>Economidou</a:t>
            </a:r>
            <a:r>
              <a:rPr lang="en-US" sz="2000" dirty="0"/>
              <a:t>-Kogetsidis, 2016)</a:t>
            </a:r>
          </a:p>
          <a:p>
            <a:pPr lvl="1"/>
            <a:r>
              <a:rPr lang="en-US" dirty="0" smtClean="0"/>
              <a:t>Pragmatic </a:t>
            </a:r>
            <a:r>
              <a:rPr lang="en-US" dirty="0" smtClean="0"/>
              <a:t>failure = bad reflection on the learner as a person</a:t>
            </a:r>
          </a:p>
          <a:p>
            <a:pPr lvl="1"/>
            <a:r>
              <a:rPr lang="en-US" dirty="0" smtClean="0"/>
              <a:t>Linguistic failure = limited proficiency – dissociation with NS</a:t>
            </a:r>
          </a:p>
          <a:p>
            <a:pPr marL="0" indent="0">
              <a:buNone/>
            </a:pPr>
            <a:r>
              <a:rPr lang="en-US" dirty="0" smtClean="0">
                <a:sym typeface="Wingdings" panose="05000000000000000000" pitchFamily="2" charset="2"/>
              </a:rPr>
              <a:t> </a:t>
            </a:r>
            <a:r>
              <a:rPr lang="en-US" dirty="0" smtClean="0">
                <a:solidFill>
                  <a:srgbClr val="00B050"/>
                </a:solidFill>
                <a:sym typeface="Wingdings" panose="05000000000000000000" pitchFamily="2" charset="2"/>
              </a:rPr>
              <a:t>cross-cultural misunderstandings</a:t>
            </a:r>
            <a:endParaRPr lang="en-US" dirty="0"/>
          </a:p>
        </p:txBody>
      </p:sp>
    </p:spTree>
    <p:extLst>
      <p:ext uri="{BB962C8B-B14F-4D97-AF65-F5344CB8AC3E}">
        <p14:creationId xmlns:p14="http://schemas.microsoft.com/office/powerpoint/2010/main" val="3301623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7874"/>
          </a:xfrm>
        </p:spPr>
        <p:txBody>
          <a:bodyPr/>
          <a:lstStyle/>
          <a:p>
            <a:r>
              <a:rPr lang="en-US" dirty="0" smtClean="0"/>
              <a:t>Previous research (NS) </a:t>
            </a:r>
            <a:endParaRPr lang="en-US" dirty="0"/>
          </a:p>
        </p:txBody>
      </p:sp>
      <p:sp>
        <p:nvSpPr>
          <p:cNvPr id="3" name="Content Placeholder 2"/>
          <p:cNvSpPr>
            <a:spLocks noGrp="1"/>
          </p:cNvSpPr>
          <p:nvPr>
            <p:ph idx="1"/>
          </p:nvPr>
        </p:nvSpPr>
        <p:spPr>
          <a:xfrm>
            <a:off x="838200" y="1707776"/>
            <a:ext cx="10515600" cy="5150224"/>
          </a:xfrm>
        </p:spPr>
        <p:txBody>
          <a:bodyPr>
            <a:normAutofit/>
          </a:bodyPr>
          <a:lstStyle/>
          <a:p>
            <a:r>
              <a:rPr lang="en-US" dirty="0"/>
              <a:t>Lewin-Jones &amp; Mason (2014) </a:t>
            </a:r>
          </a:p>
          <a:p>
            <a:pPr lvl="1"/>
            <a:r>
              <a:rPr lang="en-US" dirty="0"/>
              <a:t>Pragmatic investigation with open ended questions </a:t>
            </a:r>
            <a:r>
              <a:rPr lang="en-US" dirty="0">
                <a:solidFill>
                  <a:srgbClr val="00B050"/>
                </a:solidFill>
              </a:rPr>
              <a:t>staff &amp; students’ attitudes towards emails</a:t>
            </a:r>
            <a:r>
              <a:rPr lang="en-US" dirty="0"/>
              <a:t>’ style + etiquette</a:t>
            </a:r>
          </a:p>
          <a:p>
            <a:pPr lvl="1"/>
            <a:r>
              <a:rPr lang="en-US" dirty="0"/>
              <a:t>Results showed that both groups had </a:t>
            </a:r>
            <a:r>
              <a:rPr lang="en-US" dirty="0">
                <a:solidFill>
                  <a:srgbClr val="00B050"/>
                </a:solidFill>
              </a:rPr>
              <a:t>different views </a:t>
            </a:r>
            <a:r>
              <a:rPr lang="en-US" dirty="0"/>
              <a:t>on what constituted an appropriate email (depending on the recipient, purpose of communication...) </a:t>
            </a:r>
          </a:p>
          <a:p>
            <a:pPr lvl="1"/>
            <a:r>
              <a:rPr lang="en-US" dirty="0"/>
              <a:t>Findings showed the blurriness of the dichotomy between polite/disrespectful, professional/familiar, formal/informal</a:t>
            </a:r>
          </a:p>
          <a:p>
            <a:pPr marL="457200" lvl="1" indent="0">
              <a:buNone/>
            </a:pPr>
            <a:r>
              <a:rPr lang="en-US" dirty="0">
                <a:sym typeface="Wingdings" panose="05000000000000000000" pitchFamily="2" charset="2"/>
              </a:rPr>
              <a:t> (Institutional) </a:t>
            </a:r>
            <a:r>
              <a:rPr lang="en-US" dirty="0">
                <a:solidFill>
                  <a:srgbClr val="00B050"/>
                </a:solidFill>
                <a:sym typeface="Wingdings" panose="05000000000000000000" pitchFamily="2" charset="2"/>
              </a:rPr>
              <a:t>Guidelines are needed</a:t>
            </a:r>
            <a:r>
              <a:rPr lang="en-US" dirty="0">
                <a:sym typeface="Wingdings" panose="05000000000000000000" pitchFamily="2" charset="2"/>
              </a:rPr>
              <a:t> (not just for students) to convey conventions of email communications</a:t>
            </a:r>
            <a:endParaRPr lang="en-US" dirty="0"/>
          </a:p>
          <a:p>
            <a:pPr marL="0" indent="0">
              <a:buNone/>
            </a:pPr>
            <a:endParaRPr lang="en-US" dirty="0" smtClean="0"/>
          </a:p>
        </p:txBody>
      </p:sp>
    </p:spTree>
    <p:extLst>
      <p:ext uri="{BB962C8B-B14F-4D97-AF65-F5344CB8AC3E}">
        <p14:creationId xmlns:p14="http://schemas.microsoft.com/office/powerpoint/2010/main" val="4253231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research (NS)</a:t>
            </a:r>
            <a:endParaRPr lang="en-US" dirty="0"/>
          </a:p>
        </p:txBody>
      </p:sp>
      <p:sp>
        <p:nvSpPr>
          <p:cNvPr id="3" name="Content Placeholder 2"/>
          <p:cNvSpPr>
            <a:spLocks noGrp="1"/>
          </p:cNvSpPr>
          <p:nvPr>
            <p:ph idx="1"/>
          </p:nvPr>
        </p:nvSpPr>
        <p:spPr/>
        <p:txBody>
          <a:bodyPr/>
          <a:lstStyle/>
          <a:p>
            <a:r>
              <a:rPr lang="en-US" dirty="0"/>
              <a:t>Aguilar-Roca et al. (2009)</a:t>
            </a:r>
          </a:p>
          <a:p>
            <a:pPr lvl="1"/>
            <a:r>
              <a:rPr lang="en-US" dirty="0"/>
              <a:t>Investigated emails from students (from sections of the same course) to 3 instructors to document the specific formatting mistakes leading to faculty unfavorable perception of students.</a:t>
            </a:r>
          </a:p>
          <a:p>
            <a:pPr lvl="2"/>
            <a:r>
              <a:rPr lang="en-US" dirty="0"/>
              <a:t>Emails showed lack of care about the style &amp; etiquette </a:t>
            </a:r>
            <a:r>
              <a:rPr lang="en-US" dirty="0">
                <a:sym typeface="Wingdings" panose="05000000000000000000" pitchFamily="2" charset="2"/>
              </a:rPr>
              <a:t> uncertainty about how to formulate professional emails</a:t>
            </a:r>
          </a:p>
          <a:p>
            <a:pPr lvl="1"/>
            <a:r>
              <a:rPr lang="en-US" dirty="0">
                <a:solidFill>
                  <a:srgbClr val="00B050"/>
                </a:solidFill>
                <a:sym typeface="Wingdings" panose="05000000000000000000" pitchFamily="2" charset="2"/>
              </a:rPr>
              <a:t>Trained</a:t>
            </a:r>
            <a:r>
              <a:rPr lang="en-US" dirty="0">
                <a:sym typeface="Wingdings" panose="05000000000000000000" pitchFamily="2" charset="2"/>
              </a:rPr>
              <a:t> 1 class with a 2 minute basic email etiquette training</a:t>
            </a:r>
          </a:p>
          <a:p>
            <a:pPr marL="457200" lvl="1" indent="0">
              <a:buNone/>
            </a:pPr>
            <a:r>
              <a:rPr lang="en-US" dirty="0">
                <a:sym typeface="Wingdings" panose="05000000000000000000" pitchFamily="2" charset="2"/>
              </a:rPr>
              <a:t>	 </a:t>
            </a:r>
            <a:r>
              <a:rPr lang="en-US" dirty="0">
                <a:solidFill>
                  <a:srgbClr val="00B050"/>
                </a:solidFill>
                <a:sym typeface="Wingdings" panose="05000000000000000000" pitchFamily="2" charset="2"/>
              </a:rPr>
              <a:t>significant increase </a:t>
            </a:r>
            <a:r>
              <a:rPr lang="en-US" dirty="0">
                <a:sym typeface="Wingdings" panose="05000000000000000000" pitchFamily="2" charset="2"/>
              </a:rPr>
              <a:t>in professional quality in the ‘trained’ class </a:t>
            </a:r>
          </a:p>
          <a:p>
            <a:pPr lvl="3"/>
            <a:r>
              <a:rPr lang="en-US" dirty="0">
                <a:sym typeface="Wingdings" panose="05000000000000000000" pitchFamily="2" charset="2"/>
              </a:rPr>
              <a:t>Proper salutations</a:t>
            </a:r>
          </a:p>
          <a:p>
            <a:pPr lvl="3"/>
            <a:r>
              <a:rPr lang="en-US" dirty="0">
                <a:sym typeface="Wingdings" panose="05000000000000000000" pitchFamily="2" charset="2"/>
              </a:rPr>
              <a:t>Appropriate capitalization</a:t>
            </a:r>
          </a:p>
          <a:p>
            <a:pPr lvl="3"/>
            <a:r>
              <a:rPr lang="en-US" dirty="0">
                <a:sym typeface="Wingdings" panose="05000000000000000000" pitchFamily="2" charset="2"/>
              </a:rPr>
              <a:t>Subject line</a:t>
            </a:r>
          </a:p>
          <a:p>
            <a:endParaRPr lang="en-US" dirty="0"/>
          </a:p>
        </p:txBody>
      </p:sp>
    </p:spTree>
    <p:extLst>
      <p:ext uri="{BB962C8B-B14F-4D97-AF65-F5344CB8AC3E}">
        <p14:creationId xmlns:p14="http://schemas.microsoft.com/office/powerpoint/2010/main" val="2877801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research (NNS)</a:t>
            </a:r>
            <a:endParaRPr lang="en-US" dirty="0"/>
          </a:p>
        </p:txBody>
      </p:sp>
      <p:sp>
        <p:nvSpPr>
          <p:cNvPr id="3" name="Content Placeholder 2"/>
          <p:cNvSpPr>
            <a:spLocks noGrp="1"/>
          </p:cNvSpPr>
          <p:nvPr>
            <p:ph idx="1"/>
          </p:nvPr>
        </p:nvSpPr>
        <p:spPr/>
        <p:txBody>
          <a:bodyPr/>
          <a:lstStyle/>
          <a:p>
            <a:r>
              <a:rPr lang="en-US" dirty="0"/>
              <a:t>Chen (2006)</a:t>
            </a:r>
          </a:p>
          <a:p>
            <a:pPr lvl="1"/>
            <a:r>
              <a:rPr lang="en-US" dirty="0"/>
              <a:t>Conducted a </a:t>
            </a:r>
            <a:r>
              <a:rPr lang="en-US" dirty="0">
                <a:solidFill>
                  <a:srgbClr val="00B050"/>
                </a:solidFill>
              </a:rPr>
              <a:t>longitudinal study </a:t>
            </a:r>
            <a:r>
              <a:rPr lang="en-US" dirty="0"/>
              <a:t>on email practice of a Taiwanese grad student in a U.S. University</a:t>
            </a:r>
          </a:p>
          <a:p>
            <a:pPr lvl="1">
              <a:buFont typeface="Wingdings" panose="05000000000000000000" pitchFamily="2" charset="2"/>
              <a:buChar char="à"/>
            </a:pPr>
            <a:r>
              <a:rPr lang="en-US" dirty="0">
                <a:sym typeface="Wingdings" panose="05000000000000000000" pitchFamily="2" charset="2"/>
              </a:rPr>
              <a:t>Critical discourse analysis revealed the complexity of an L2 e-mail practice &amp; struggle for appropriateness (especially with email to professors)</a:t>
            </a:r>
          </a:p>
          <a:p>
            <a:pPr lvl="2"/>
            <a:r>
              <a:rPr lang="en-US" dirty="0">
                <a:sym typeface="Wingdings" panose="05000000000000000000" pitchFamily="2" charset="2"/>
              </a:rPr>
              <a:t>Faux pas included: lengthy messages, want statement, self-humbling = lack of knowledge about NS norms</a:t>
            </a:r>
          </a:p>
          <a:p>
            <a:pPr lvl="2"/>
            <a:r>
              <a:rPr lang="en-US" dirty="0">
                <a:sym typeface="Wingdings" panose="05000000000000000000" pitchFamily="2" charset="2"/>
              </a:rPr>
              <a:t>No feedback  from professors = Implicit learning without guidance no access to hidden rules</a:t>
            </a:r>
          </a:p>
          <a:p>
            <a:pPr lvl="1"/>
            <a:r>
              <a:rPr lang="en-US" dirty="0">
                <a:sym typeface="Wingdings" panose="05000000000000000000" pitchFamily="2" charset="2"/>
              </a:rPr>
              <a:t>Chen concluded by </a:t>
            </a:r>
            <a:r>
              <a:rPr lang="en-US" dirty="0">
                <a:solidFill>
                  <a:srgbClr val="00B050"/>
                </a:solidFill>
                <a:sym typeface="Wingdings" panose="05000000000000000000" pitchFamily="2" charset="2"/>
              </a:rPr>
              <a:t>advocating teaching explicitly in L2 classroom </a:t>
            </a:r>
            <a:r>
              <a:rPr lang="en-US" dirty="0">
                <a:sym typeface="Wingdings" panose="05000000000000000000" pitchFamily="2" charset="2"/>
              </a:rPr>
              <a:t>how to communicate appropriately (highlighting how power, identity, culture specific ideology work in a specific culture</a:t>
            </a:r>
            <a:endParaRPr lang="en-US" dirty="0"/>
          </a:p>
        </p:txBody>
      </p:sp>
    </p:spTree>
    <p:extLst>
      <p:ext uri="{BB962C8B-B14F-4D97-AF65-F5344CB8AC3E}">
        <p14:creationId xmlns:p14="http://schemas.microsoft.com/office/powerpoint/2010/main" val="3186040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9923"/>
          </a:xfrm>
        </p:spPr>
        <p:txBody>
          <a:bodyPr/>
          <a:lstStyle/>
          <a:p>
            <a:r>
              <a:rPr lang="en-US" dirty="0" smtClean="0"/>
              <a:t>Previous research (NS &amp; NNS)</a:t>
            </a:r>
            <a:endParaRPr lang="en-US" dirty="0"/>
          </a:p>
        </p:txBody>
      </p:sp>
      <p:sp>
        <p:nvSpPr>
          <p:cNvPr id="3" name="Content Placeholder 2"/>
          <p:cNvSpPr>
            <a:spLocks noGrp="1"/>
          </p:cNvSpPr>
          <p:nvPr>
            <p:ph idx="1"/>
          </p:nvPr>
        </p:nvSpPr>
        <p:spPr>
          <a:xfrm>
            <a:off x="838200" y="1385048"/>
            <a:ext cx="10515600" cy="5365376"/>
          </a:xfrm>
        </p:spPr>
        <p:txBody>
          <a:bodyPr>
            <a:normAutofit fontScale="92500" lnSpcReduction="10000"/>
          </a:bodyPr>
          <a:lstStyle/>
          <a:p>
            <a:r>
              <a:rPr lang="en-US" dirty="0" err="1" smtClean="0"/>
              <a:t>Economidou</a:t>
            </a:r>
            <a:r>
              <a:rPr lang="en-US" dirty="0" smtClean="0"/>
              <a:t>-Kogetsidis </a:t>
            </a:r>
            <a:r>
              <a:rPr lang="en-US" dirty="0"/>
              <a:t>(2011)</a:t>
            </a:r>
          </a:p>
          <a:p>
            <a:pPr lvl="1"/>
            <a:r>
              <a:rPr lang="en-US" dirty="0"/>
              <a:t>Pragmatic Examination of e-mail requests from English learners (Greek Cypriot) to faculty</a:t>
            </a:r>
          </a:p>
          <a:p>
            <a:pPr lvl="2"/>
            <a:r>
              <a:rPr lang="en-US" dirty="0"/>
              <a:t>Focused on forms of address – degree of directness- degree &amp; types of supportive moves – phrasal modifiers (to soften or aggravate tone)</a:t>
            </a:r>
          </a:p>
          <a:p>
            <a:pPr lvl="1"/>
            <a:r>
              <a:rPr lang="en-US" dirty="0"/>
              <a:t>Findings showed that NNS are direct, lack lexical/phrasal downgrades, omit greetings &amp; closings + use inappropriate forms of address </a:t>
            </a:r>
            <a:r>
              <a:rPr lang="en-US" dirty="0">
                <a:sym typeface="Wingdings" panose="05000000000000000000" pitchFamily="2" charset="2"/>
              </a:rPr>
              <a:t> </a:t>
            </a:r>
            <a:r>
              <a:rPr lang="en-US" dirty="0">
                <a:solidFill>
                  <a:srgbClr val="00B050"/>
                </a:solidFill>
                <a:sym typeface="Wingdings" panose="05000000000000000000" pitchFamily="2" charset="2"/>
              </a:rPr>
              <a:t>perceived as impolite &amp; discourteous</a:t>
            </a:r>
            <a:endParaRPr lang="en-US" dirty="0">
              <a:solidFill>
                <a:srgbClr val="00B050"/>
              </a:solidFill>
            </a:endParaRPr>
          </a:p>
          <a:p>
            <a:r>
              <a:rPr lang="en-US" dirty="0" err="1" smtClean="0"/>
              <a:t>Economidou</a:t>
            </a:r>
            <a:r>
              <a:rPr lang="en-US" dirty="0" smtClean="0"/>
              <a:t>-Kogetsidis </a:t>
            </a:r>
            <a:r>
              <a:rPr lang="en-US" dirty="0"/>
              <a:t>(2016)</a:t>
            </a:r>
          </a:p>
          <a:p>
            <a:pPr lvl="1"/>
            <a:r>
              <a:rPr lang="en-US" dirty="0"/>
              <a:t>Investigated the </a:t>
            </a:r>
            <a:r>
              <a:rPr lang="en-US" dirty="0">
                <a:solidFill>
                  <a:srgbClr val="00B050"/>
                </a:solidFill>
              </a:rPr>
              <a:t>perception</a:t>
            </a:r>
            <a:r>
              <a:rPr lang="en-US" dirty="0"/>
              <a:t> of L2 learners and NS ENG lecturers of L2 ENG learners emails to </a:t>
            </a:r>
            <a:r>
              <a:rPr lang="en-US" dirty="0" smtClean="0"/>
              <a:t>faculty </a:t>
            </a:r>
            <a:r>
              <a:rPr lang="en-US" dirty="0" smtClean="0">
                <a:sym typeface="Wingdings" panose="05000000000000000000" pitchFamily="2" charset="2"/>
              </a:rPr>
              <a:t> </a:t>
            </a:r>
            <a:r>
              <a:rPr lang="en-US" dirty="0" smtClean="0"/>
              <a:t>focused </a:t>
            </a:r>
            <a:r>
              <a:rPr lang="en-US" dirty="0"/>
              <a:t>on identifying a possible negative effect in regards to senders’ personality</a:t>
            </a:r>
          </a:p>
          <a:p>
            <a:pPr lvl="1"/>
            <a:r>
              <a:rPr lang="en-US" dirty="0"/>
              <a:t>Results demonstrated the </a:t>
            </a:r>
            <a:r>
              <a:rPr lang="en-US" dirty="0">
                <a:solidFill>
                  <a:srgbClr val="00B050"/>
                </a:solidFill>
              </a:rPr>
              <a:t>difference</a:t>
            </a:r>
            <a:r>
              <a:rPr lang="en-US" dirty="0"/>
              <a:t> between the evaluation of the </a:t>
            </a:r>
            <a:r>
              <a:rPr lang="en-US" dirty="0">
                <a:solidFill>
                  <a:srgbClr val="00B050"/>
                </a:solidFill>
              </a:rPr>
              <a:t>two groups </a:t>
            </a:r>
            <a:r>
              <a:rPr lang="en-US" dirty="0"/>
              <a:t>(faculty vs L2 learners</a:t>
            </a:r>
            <a:r>
              <a:rPr lang="en-US" dirty="0" smtClean="0"/>
              <a:t>) </a:t>
            </a:r>
          </a:p>
          <a:p>
            <a:pPr lvl="2"/>
            <a:r>
              <a:rPr lang="en-US" dirty="0" smtClean="0"/>
              <a:t>showed negative </a:t>
            </a:r>
            <a:r>
              <a:rPr lang="en-US" dirty="0"/>
              <a:t>evaluation associated to the senders when they violate </a:t>
            </a:r>
            <a:r>
              <a:rPr lang="en-US" dirty="0" err="1"/>
              <a:t>sociopragmatic</a:t>
            </a:r>
            <a:r>
              <a:rPr lang="en-US" dirty="0"/>
              <a:t> norms associated with asymmetrical requests.</a:t>
            </a:r>
          </a:p>
          <a:p>
            <a:endParaRPr lang="en-US" dirty="0"/>
          </a:p>
        </p:txBody>
      </p:sp>
    </p:spTree>
    <p:extLst>
      <p:ext uri="{BB962C8B-B14F-4D97-AF65-F5344CB8AC3E}">
        <p14:creationId xmlns:p14="http://schemas.microsoft.com/office/powerpoint/2010/main" val="1593899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study</a:t>
            </a:r>
            <a:endParaRPr lang="en-US" dirty="0"/>
          </a:p>
        </p:txBody>
      </p:sp>
      <p:sp>
        <p:nvSpPr>
          <p:cNvPr id="3" name="Content Placeholder 2"/>
          <p:cNvSpPr>
            <a:spLocks noGrp="1"/>
          </p:cNvSpPr>
          <p:nvPr>
            <p:ph idx="1"/>
          </p:nvPr>
        </p:nvSpPr>
        <p:spPr>
          <a:xfrm>
            <a:off x="360418" y="1519516"/>
            <a:ext cx="10515600" cy="5163671"/>
          </a:xfrm>
        </p:spPr>
        <p:txBody>
          <a:bodyPr>
            <a:normAutofit fontScale="70000" lnSpcReduction="20000"/>
          </a:bodyPr>
          <a:lstStyle/>
          <a:p>
            <a:r>
              <a:rPr lang="en-US" dirty="0"/>
              <a:t>Further investigating </a:t>
            </a:r>
            <a:r>
              <a:rPr lang="en-US" dirty="0" err="1"/>
              <a:t>epoliteness</a:t>
            </a:r>
            <a:r>
              <a:rPr lang="en-US" dirty="0"/>
              <a:t>  in advanced speakers of ENG </a:t>
            </a:r>
          </a:p>
          <a:p>
            <a:pPr lvl="1"/>
            <a:r>
              <a:rPr lang="en-US" dirty="0" smtClean="0"/>
              <a:t>Replication of </a:t>
            </a:r>
            <a:r>
              <a:rPr lang="en-US" dirty="0" err="1" smtClean="0"/>
              <a:t>Economidou</a:t>
            </a:r>
            <a:r>
              <a:rPr lang="en-US" dirty="0" smtClean="0"/>
              <a:t>-Kogetsidis (2016) with added variables (L2 environment, stimulus items (NNS and NS emails), </a:t>
            </a:r>
            <a:r>
              <a:rPr lang="en-US" dirty="0" smtClean="0"/>
              <a:t>participants)</a:t>
            </a:r>
            <a:endParaRPr lang="en-US" dirty="0" smtClean="0"/>
          </a:p>
          <a:p>
            <a:r>
              <a:rPr lang="en-US" dirty="0" smtClean="0"/>
              <a:t>RQ </a:t>
            </a:r>
            <a:r>
              <a:rPr lang="en-US" dirty="0"/>
              <a:t>1. What are the </a:t>
            </a:r>
            <a:r>
              <a:rPr lang="en-US" dirty="0">
                <a:solidFill>
                  <a:srgbClr val="00B050"/>
                </a:solidFill>
              </a:rPr>
              <a:t>perceptions</a:t>
            </a:r>
            <a:r>
              <a:rPr lang="en-US" dirty="0"/>
              <a:t> (politeness, abruptness…) of </a:t>
            </a:r>
            <a:r>
              <a:rPr lang="en-US" dirty="0">
                <a:solidFill>
                  <a:srgbClr val="00B050"/>
                </a:solidFill>
              </a:rPr>
              <a:t>international students email </a:t>
            </a:r>
            <a:r>
              <a:rPr lang="en-US" dirty="0"/>
              <a:t>by </a:t>
            </a:r>
            <a:r>
              <a:rPr lang="en-US" dirty="0">
                <a:solidFill>
                  <a:srgbClr val="00B050"/>
                </a:solidFill>
              </a:rPr>
              <a:t>peers</a:t>
            </a:r>
            <a:r>
              <a:rPr lang="en-US" dirty="0"/>
              <a:t> (students) and </a:t>
            </a:r>
            <a:r>
              <a:rPr lang="en-US" dirty="0">
                <a:solidFill>
                  <a:srgbClr val="00B050"/>
                </a:solidFill>
              </a:rPr>
              <a:t>faculty</a:t>
            </a:r>
            <a:r>
              <a:rPr lang="en-US" dirty="0"/>
              <a:t>.</a:t>
            </a:r>
          </a:p>
          <a:p>
            <a:r>
              <a:rPr lang="en-US" dirty="0"/>
              <a:t>RQ2. Is the </a:t>
            </a:r>
            <a:r>
              <a:rPr lang="en-US" dirty="0">
                <a:solidFill>
                  <a:srgbClr val="00B050"/>
                </a:solidFill>
              </a:rPr>
              <a:t>perception different </a:t>
            </a:r>
            <a:r>
              <a:rPr lang="en-US" dirty="0"/>
              <a:t>between students and faculty</a:t>
            </a:r>
            <a:r>
              <a:rPr lang="en-US" dirty="0" smtClean="0"/>
              <a:t>? </a:t>
            </a:r>
          </a:p>
          <a:p>
            <a:r>
              <a:rPr lang="en-US" dirty="0" smtClean="0"/>
              <a:t>Perception questionnaires were given to faculty &amp; students (NS &amp; NNS)</a:t>
            </a:r>
          </a:p>
          <a:p>
            <a:pPr lvl="1"/>
            <a:r>
              <a:rPr lang="en-US" dirty="0" smtClean="0"/>
              <a:t>8 emails from undergraduate/graduate international students were rated for </a:t>
            </a:r>
          </a:p>
          <a:p>
            <a:pPr lvl="2"/>
            <a:r>
              <a:rPr lang="en-US" dirty="0"/>
              <a:t>*</a:t>
            </a:r>
            <a:r>
              <a:rPr lang="en-US" dirty="0" smtClean="0"/>
              <a:t>Politeness</a:t>
            </a:r>
          </a:p>
          <a:p>
            <a:pPr lvl="2"/>
            <a:r>
              <a:rPr lang="en-US" dirty="0" smtClean="0"/>
              <a:t>Abruptness</a:t>
            </a:r>
          </a:p>
          <a:p>
            <a:pPr lvl="2"/>
            <a:r>
              <a:rPr lang="en-US" dirty="0" smtClean="0"/>
              <a:t>Imposition</a:t>
            </a:r>
          </a:p>
          <a:p>
            <a:pPr lvl="2"/>
            <a:r>
              <a:rPr lang="en-US" dirty="0" smtClean="0"/>
              <a:t>*Tactfulness</a:t>
            </a:r>
          </a:p>
          <a:p>
            <a:pPr lvl="2"/>
            <a:r>
              <a:rPr lang="en-US" dirty="0" smtClean="0"/>
              <a:t>Being considerate </a:t>
            </a:r>
          </a:p>
          <a:p>
            <a:pPr lvl="2"/>
            <a:r>
              <a:rPr lang="en-US" dirty="0" smtClean="0"/>
              <a:t>Respectfulness</a:t>
            </a:r>
          </a:p>
          <a:p>
            <a:pPr lvl="2"/>
            <a:r>
              <a:rPr lang="en-US" dirty="0" smtClean="0"/>
              <a:t>Authoritativeness</a:t>
            </a:r>
          </a:p>
          <a:p>
            <a:pPr lvl="2"/>
            <a:r>
              <a:rPr lang="en-US" dirty="0" smtClean="0"/>
              <a:t>Being Self-centered </a:t>
            </a:r>
            <a:endParaRPr lang="en-US" dirty="0"/>
          </a:p>
          <a:p>
            <a:pPr lvl="2"/>
            <a:r>
              <a:rPr lang="en-US" dirty="0" smtClean="0"/>
              <a:t>*Effective punctuation</a:t>
            </a:r>
          </a:p>
          <a:p>
            <a:pPr lvl="1"/>
            <a:r>
              <a:rPr lang="en-US" dirty="0" smtClean="0">
                <a:solidFill>
                  <a:srgbClr val="00B050"/>
                </a:solidFill>
              </a:rPr>
              <a:t>Compare</a:t>
            </a:r>
            <a:r>
              <a:rPr lang="en-US" dirty="0" smtClean="0"/>
              <a:t> and </a:t>
            </a:r>
            <a:r>
              <a:rPr lang="en-US" dirty="0" smtClean="0">
                <a:solidFill>
                  <a:srgbClr val="00B050"/>
                </a:solidFill>
              </a:rPr>
              <a:t>contrast</a:t>
            </a:r>
            <a:r>
              <a:rPr lang="en-US" dirty="0" smtClean="0"/>
              <a:t> the </a:t>
            </a:r>
            <a:r>
              <a:rPr lang="en-US" dirty="0" smtClean="0">
                <a:solidFill>
                  <a:srgbClr val="00B050"/>
                </a:solidFill>
              </a:rPr>
              <a:t>judgements of epoliteness </a:t>
            </a:r>
            <a:r>
              <a:rPr lang="en-US" dirty="0" smtClean="0"/>
              <a:t>from 2 different groups </a:t>
            </a:r>
            <a:r>
              <a:rPr lang="en-US" dirty="0" smtClean="0">
                <a:sym typeface="Wingdings" panose="05000000000000000000" pitchFamily="2" charset="2"/>
              </a:rPr>
              <a:t> </a:t>
            </a:r>
            <a:r>
              <a:rPr lang="en-US" dirty="0" smtClean="0"/>
              <a:t>highlight the possible weaknesses in </a:t>
            </a:r>
            <a:r>
              <a:rPr lang="en-US" dirty="0" err="1" smtClean="0"/>
              <a:t>sociopragmatic</a:t>
            </a:r>
            <a:r>
              <a:rPr lang="en-US" dirty="0" smtClean="0"/>
              <a:t> </a:t>
            </a:r>
            <a:r>
              <a:rPr lang="en-US" dirty="0" smtClean="0"/>
              <a:t>understanding</a:t>
            </a:r>
          </a:p>
          <a:p>
            <a:pPr lvl="1"/>
            <a:r>
              <a:rPr lang="en-US" dirty="0" smtClean="0"/>
              <a:t>Suggest </a:t>
            </a:r>
            <a:r>
              <a:rPr lang="en-US" dirty="0" smtClean="0">
                <a:solidFill>
                  <a:srgbClr val="00B050"/>
                </a:solidFill>
              </a:rPr>
              <a:t>ways of developing the </a:t>
            </a:r>
            <a:r>
              <a:rPr lang="en-US" dirty="0" err="1" smtClean="0">
                <a:solidFill>
                  <a:srgbClr val="00B050"/>
                </a:solidFill>
              </a:rPr>
              <a:t>sociopragmatic</a:t>
            </a:r>
            <a:r>
              <a:rPr lang="en-US" dirty="0" smtClean="0">
                <a:solidFill>
                  <a:srgbClr val="00B050"/>
                </a:solidFill>
              </a:rPr>
              <a:t> </a:t>
            </a:r>
            <a:r>
              <a:rPr lang="en-US" dirty="0" smtClean="0"/>
              <a:t>awareness in ESL classroom</a:t>
            </a:r>
            <a:endParaRPr lang="en-US" dirty="0"/>
          </a:p>
        </p:txBody>
      </p:sp>
      <p:pic>
        <p:nvPicPr>
          <p:cNvPr id="1026" name="Picture 2" descr="Image result for email politen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95379" y="22895"/>
            <a:ext cx="1496621" cy="1496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170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6092</TotalTime>
  <Words>2681</Words>
  <Application>Microsoft Office PowerPoint</Application>
  <PresentationFormat>Widescreen</PresentationFormat>
  <Paragraphs>407</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American Typewriter</vt:lpstr>
      <vt:lpstr>Arial</vt:lpstr>
      <vt:lpstr>Calibri</vt:lpstr>
      <vt:lpstr>Calibri Light</vt:lpstr>
      <vt:lpstr>Century Gothic</vt:lpstr>
      <vt:lpstr>Times New Roman</vt:lpstr>
      <vt:lpstr>Wingdings</vt:lpstr>
      <vt:lpstr>Office Theme</vt:lpstr>
      <vt:lpstr>E-literacy in ESL classes, are we really preparing students for digital communication </vt:lpstr>
      <vt:lpstr>Introduction</vt:lpstr>
      <vt:lpstr>Introduction</vt:lpstr>
      <vt:lpstr>Introduction</vt:lpstr>
      <vt:lpstr>Previous research (NS) </vt:lpstr>
      <vt:lpstr>Previous research (NS)</vt:lpstr>
      <vt:lpstr>Previous research (NNS)</vt:lpstr>
      <vt:lpstr>Previous research (NS &amp; NNS)</vt:lpstr>
      <vt:lpstr>Our study</vt:lpstr>
      <vt:lpstr>Methods</vt:lpstr>
      <vt:lpstr>Examples of emails and questions included in questionnaire </vt:lpstr>
      <vt:lpstr>Results</vt:lpstr>
      <vt:lpstr>Results</vt:lpstr>
      <vt:lpstr>Results</vt:lpstr>
      <vt:lpstr>Results </vt:lpstr>
      <vt:lpstr>Results</vt:lpstr>
      <vt:lpstr>Results </vt:lpstr>
      <vt:lpstr>Results</vt:lpstr>
      <vt:lpstr>Results</vt:lpstr>
      <vt:lpstr>Goal of pedagogical interventions </vt:lpstr>
      <vt:lpstr>Consciousness-raising tasks</vt:lpstr>
      <vt:lpstr>Consciousness-raising tasks</vt:lpstr>
      <vt:lpstr>Consciousness-raising tasks</vt:lpstr>
      <vt:lpstr>Consciousness-raising tasks</vt:lpstr>
      <vt:lpstr>Consciousness-raising tasks</vt:lpstr>
      <vt:lpstr>Follow up study</vt:lpstr>
      <vt:lpstr>Conclusion</vt:lpstr>
      <vt:lpstr>Conclusion</vt:lpstr>
      <vt:lpstr>Questions?</vt:lpstr>
      <vt:lpstr>References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E-literacy in ESL classes, are we really preparing students for digital communication</dc:title>
  <dc:creator>Geraldine Blattner</dc:creator>
  <cp:lastModifiedBy>Geraldine Blattner</cp:lastModifiedBy>
  <cp:revision>277</cp:revision>
  <cp:lastPrinted>2017-10-12T17:29:55Z</cp:lastPrinted>
  <dcterms:created xsi:type="dcterms:W3CDTF">2017-03-27T15:53:02Z</dcterms:created>
  <dcterms:modified xsi:type="dcterms:W3CDTF">2017-10-14T17:46:48Z</dcterms:modified>
</cp:coreProperties>
</file>